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y="5143500" cx="9144000"/>
  <p:notesSz cx="6858000" cy="9144000"/>
  <p:embeddedFontLst>
    <p:embeddedFont>
      <p:font typeface="Nunito"/>
      <p:regular r:id="rId53"/>
      <p:bold r:id="rId54"/>
      <p:italic r:id="rId55"/>
      <p:boldItalic r:id="rId56"/>
    </p:embeddedFont>
    <p:embeddedFont>
      <p:font typeface="Bebas Neue"/>
      <p:regular r:id="rId57"/>
    </p:embeddedFont>
    <p:embeddedFont>
      <p:font typeface="DM Sans"/>
      <p:regular r:id="rId58"/>
      <p:bold r:id="rId59"/>
      <p:italic r:id="rId60"/>
      <p:boldItalic r:id="rId61"/>
    </p:embeddedFont>
    <p:embeddedFont>
      <p:font typeface="Questrial"/>
      <p:regular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Questrial-regular.fntdata"/><Relationship Id="rId61" Type="http://schemas.openxmlformats.org/officeDocument/2006/relationships/font" Target="fonts/DMSans-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DMSans-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Nunito-regular.fntdata"/><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Nunito-italic.fntdata"/><Relationship Id="rId10" Type="http://schemas.openxmlformats.org/officeDocument/2006/relationships/slide" Target="slides/slide6.xml"/><Relationship Id="rId54" Type="http://schemas.openxmlformats.org/officeDocument/2006/relationships/font" Target="fonts/Nunito-bold.fntdata"/><Relationship Id="rId13" Type="http://schemas.openxmlformats.org/officeDocument/2006/relationships/slide" Target="slides/slide9.xml"/><Relationship Id="rId57" Type="http://schemas.openxmlformats.org/officeDocument/2006/relationships/font" Target="fonts/BebasNeue-regular.fntdata"/><Relationship Id="rId12" Type="http://schemas.openxmlformats.org/officeDocument/2006/relationships/slide" Target="slides/slide8.xml"/><Relationship Id="rId56" Type="http://schemas.openxmlformats.org/officeDocument/2006/relationships/font" Target="fonts/Nunito-boldItalic.fntdata"/><Relationship Id="rId15" Type="http://schemas.openxmlformats.org/officeDocument/2006/relationships/slide" Target="slides/slide11.xml"/><Relationship Id="rId59" Type="http://schemas.openxmlformats.org/officeDocument/2006/relationships/font" Target="fonts/DMSans-bold.fntdata"/><Relationship Id="rId14" Type="http://schemas.openxmlformats.org/officeDocument/2006/relationships/slide" Target="slides/slide10.xml"/><Relationship Id="rId58" Type="http://schemas.openxmlformats.org/officeDocument/2006/relationships/font" Target="fonts/DMSans-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b47a2b3d91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b47a2b3d91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a6dfc817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ba6dfc817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b47a2b3d91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b47a2b3d91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bad58d31e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bad58d31e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b47a2b3d91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b47a2b3d91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b47a2b3d91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b47a2b3d91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bad58d31e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bad58d31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b47a2b3d91_3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b47a2b3d91_3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c551db5e8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c551db5e8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47a2b3d91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47a2b3d91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551db5e8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c551db5e8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b47a2b3d9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b47a2b3d9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c551db5e8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c551db5e8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c551db5e8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c551db5e8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c551db5e8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c551db5e8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b47a2b3d91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b47a2b3d91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bad58d31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bad58d31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bad58d31e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bad58d31e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8f13cd71c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8f13cd71c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8f13cd71c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8f13cd71c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8f13cd71c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8f13cd71c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8f13cd71c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8f13cd71c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b47a2b3d91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b47a2b3d91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b47a2b3d91_3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b47a2b3d91_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a6dfc817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ba6dfc817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ba6dfc817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ba6dfc817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b47a2b3d91_3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b47a2b3d91_3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bad58d31e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bad58d31e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c551db5e8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c551db5e8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b47a2b3d91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b47a2b3d91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ba6dfc817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ba6dfc817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ba6dfc817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ba6dfc817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b47a2b3d91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b47a2b3d91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1d838b62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1d838b62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ba6dfc817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ba6dfc817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b47a2b3d91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b47a2b3d91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bad58d31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bad58d31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c49795ab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c49795ab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c551db5e8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c551db5e8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b47a2b3d91_3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b47a2b3d91_3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b47a2b3d91_3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b47a2b3d91_3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ba6dfc817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ba6dfc817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e1d838b627_4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e1d838b627_4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b47a2b3d91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b47a2b3d91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b47a2b3d91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b47a2b3d91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b47a2b3d9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b47a2b3d9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ad58d31e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bad58d31e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b47a2b3d91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b47a2b3d91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040075" y="1807225"/>
            <a:ext cx="4084500" cy="19236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rgbClr val="191919"/>
              </a:buClr>
              <a:buSzPts val="5200"/>
              <a:buNone/>
              <a:defRPr b="1"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4040075" y="3900750"/>
            <a:ext cx="4553400" cy="5640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533800" y="1916675"/>
            <a:ext cx="4402500" cy="1139100"/>
          </a:xfrm>
          <a:prstGeom prst="rect">
            <a:avLst/>
          </a:prstGeom>
        </p:spPr>
        <p:txBody>
          <a:bodyPr anchorCtr="0" anchor="t" bIns="91425" lIns="91425" spcFirstLastPara="1" rIns="91425" wrap="square" tIns="91425">
            <a:noAutofit/>
          </a:bodyPr>
          <a:lstStyle>
            <a:lvl1pPr lvl="0" algn="r">
              <a:spcBef>
                <a:spcPts val="0"/>
              </a:spcBef>
              <a:spcAft>
                <a:spcPts val="0"/>
              </a:spcAft>
              <a:buSzPts val="9600"/>
              <a:buNone/>
              <a:defRPr sz="6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idx="1" type="subTitle"/>
          </p:nvPr>
        </p:nvSpPr>
        <p:spPr>
          <a:xfrm>
            <a:off x="3605133" y="3172601"/>
            <a:ext cx="4313400" cy="7134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7" name="Google Shape;47;p11"/>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8"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
    <p:spTree>
      <p:nvGrpSpPr>
        <p:cNvPr id="49" name="Shape 49"/>
        <p:cNvGrpSpPr/>
        <p:nvPr/>
      </p:nvGrpSpPr>
      <p:grpSpPr>
        <a:xfrm>
          <a:off x="0" y="0"/>
          <a:ext cx="0" cy="0"/>
          <a:chOff x="0" y="0"/>
          <a:chExt cx="0" cy="0"/>
        </a:xfrm>
      </p:grpSpPr>
      <p:sp>
        <p:nvSpPr>
          <p:cNvPr id="50" name="Google Shape;50;p13"/>
          <p:cNvSpPr txBox="1"/>
          <p:nvPr>
            <p:ph type="title"/>
          </p:nvPr>
        </p:nvSpPr>
        <p:spPr>
          <a:xfrm>
            <a:off x="5571350" y="430343"/>
            <a:ext cx="30639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 name="Google Shape;51;p13"/>
          <p:cNvSpPr txBox="1"/>
          <p:nvPr>
            <p:ph idx="1" type="subTitle"/>
          </p:nvPr>
        </p:nvSpPr>
        <p:spPr>
          <a:xfrm>
            <a:off x="5571350" y="880826"/>
            <a:ext cx="256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 name="Google Shape;52;p13"/>
          <p:cNvSpPr txBox="1"/>
          <p:nvPr>
            <p:ph idx="2" type="title"/>
          </p:nvPr>
        </p:nvSpPr>
        <p:spPr>
          <a:xfrm>
            <a:off x="5571350" y="1505518"/>
            <a:ext cx="30861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 name="Google Shape;53;p13"/>
          <p:cNvSpPr txBox="1"/>
          <p:nvPr>
            <p:ph idx="3" type="subTitle"/>
          </p:nvPr>
        </p:nvSpPr>
        <p:spPr>
          <a:xfrm>
            <a:off x="5571350" y="1969884"/>
            <a:ext cx="256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 name="Google Shape;54;p13"/>
          <p:cNvSpPr txBox="1"/>
          <p:nvPr>
            <p:ph idx="4" type="title"/>
          </p:nvPr>
        </p:nvSpPr>
        <p:spPr>
          <a:xfrm>
            <a:off x="5571350" y="2580693"/>
            <a:ext cx="30639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 name="Google Shape;55;p13"/>
          <p:cNvSpPr txBox="1"/>
          <p:nvPr>
            <p:ph idx="5" type="subTitle"/>
          </p:nvPr>
        </p:nvSpPr>
        <p:spPr>
          <a:xfrm>
            <a:off x="5571350" y="3058941"/>
            <a:ext cx="256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 name="Google Shape;56;p13"/>
          <p:cNvSpPr txBox="1"/>
          <p:nvPr>
            <p:ph idx="6" type="title"/>
          </p:nvPr>
        </p:nvSpPr>
        <p:spPr>
          <a:xfrm>
            <a:off x="5571350" y="3655868"/>
            <a:ext cx="30639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 name="Google Shape;57;p13"/>
          <p:cNvSpPr txBox="1"/>
          <p:nvPr>
            <p:ph idx="7" type="subTitle"/>
          </p:nvPr>
        </p:nvSpPr>
        <p:spPr>
          <a:xfrm>
            <a:off x="5571350" y="4147999"/>
            <a:ext cx="256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 name="Google Shape;58;p13"/>
          <p:cNvSpPr txBox="1"/>
          <p:nvPr>
            <p:ph idx="8" type="title"/>
          </p:nvPr>
        </p:nvSpPr>
        <p:spPr>
          <a:xfrm>
            <a:off x="720000" y="365913"/>
            <a:ext cx="19812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 name="Google Shape;59;p13"/>
          <p:cNvSpPr txBox="1"/>
          <p:nvPr>
            <p:ph hasCustomPrompt="1" idx="9" type="title"/>
          </p:nvPr>
        </p:nvSpPr>
        <p:spPr>
          <a:xfrm>
            <a:off x="4099525" y="373950"/>
            <a:ext cx="1326000" cy="102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5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p:nvPr>
            <p:ph hasCustomPrompt="1" idx="13" type="title"/>
          </p:nvPr>
        </p:nvSpPr>
        <p:spPr>
          <a:xfrm>
            <a:off x="4099525" y="2557800"/>
            <a:ext cx="1326000" cy="102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5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hasCustomPrompt="1" idx="14" type="title"/>
          </p:nvPr>
        </p:nvSpPr>
        <p:spPr>
          <a:xfrm>
            <a:off x="4099525" y="1465875"/>
            <a:ext cx="1326000" cy="102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5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hasCustomPrompt="1" idx="15" type="title"/>
          </p:nvPr>
        </p:nvSpPr>
        <p:spPr>
          <a:xfrm>
            <a:off x="4099525" y="3649725"/>
            <a:ext cx="1326000" cy="102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5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64" name="Shape 64"/>
        <p:cNvGrpSpPr/>
        <p:nvPr/>
      </p:nvGrpSpPr>
      <p:grpSpPr>
        <a:xfrm>
          <a:off x="0" y="0"/>
          <a:ext cx="0" cy="0"/>
          <a:chOff x="0" y="0"/>
          <a:chExt cx="0" cy="0"/>
        </a:xfrm>
      </p:grpSpPr>
      <p:sp>
        <p:nvSpPr>
          <p:cNvPr id="65" name="Google Shape;65;p14"/>
          <p:cNvSpPr txBox="1"/>
          <p:nvPr>
            <p:ph idx="1" type="subTitle"/>
          </p:nvPr>
        </p:nvSpPr>
        <p:spPr>
          <a:xfrm>
            <a:off x="4617850" y="1661475"/>
            <a:ext cx="3775800" cy="114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700"/>
              <a:buNone/>
              <a:defRPr sz="18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sp>
        <p:nvSpPr>
          <p:cNvPr id="66" name="Google Shape;66;p14"/>
          <p:cNvSpPr txBox="1"/>
          <p:nvPr>
            <p:ph type="title"/>
          </p:nvPr>
        </p:nvSpPr>
        <p:spPr>
          <a:xfrm>
            <a:off x="4617850" y="2916800"/>
            <a:ext cx="37758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67" name="Google Shape;67;p14"/>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68" name="Shape 68"/>
        <p:cNvGrpSpPr/>
        <p:nvPr/>
      </p:nvGrpSpPr>
      <p:grpSpPr>
        <a:xfrm>
          <a:off x="0" y="0"/>
          <a:ext cx="0" cy="0"/>
          <a:chOff x="0" y="0"/>
          <a:chExt cx="0" cy="0"/>
        </a:xfrm>
      </p:grpSpPr>
      <p:sp>
        <p:nvSpPr>
          <p:cNvPr id="69" name="Google Shape;69;p15"/>
          <p:cNvSpPr txBox="1"/>
          <p:nvPr>
            <p:ph idx="1" type="subTitle"/>
          </p:nvPr>
        </p:nvSpPr>
        <p:spPr>
          <a:xfrm>
            <a:off x="4920400" y="2626775"/>
            <a:ext cx="3346200" cy="106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0" name="Google Shape;70;p15"/>
          <p:cNvSpPr txBox="1"/>
          <p:nvPr>
            <p:ph type="title"/>
          </p:nvPr>
        </p:nvSpPr>
        <p:spPr>
          <a:xfrm>
            <a:off x="4920400" y="1545450"/>
            <a:ext cx="2881800" cy="6960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4300"/>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71" name="Google Shape;71;p15"/>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72" name="Shape 72"/>
        <p:cNvGrpSpPr/>
        <p:nvPr/>
      </p:nvGrpSpPr>
      <p:grpSpPr>
        <a:xfrm>
          <a:off x="0" y="0"/>
          <a:ext cx="0" cy="0"/>
          <a:chOff x="0" y="0"/>
          <a:chExt cx="0" cy="0"/>
        </a:xfrm>
      </p:grpSpPr>
      <p:sp>
        <p:nvSpPr>
          <p:cNvPr id="73" name="Google Shape;73;p16"/>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 name="Google Shape;74;p16"/>
          <p:cNvSpPr txBox="1"/>
          <p:nvPr>
            <p:ph idx="1" type="body"/>
          </p:nvPr>
        </p:nvSpPr>
        <p:spPr>
          <a:xfrm>
            <a:off x="720000" y="1381075"/>
            <a:ext cx="7343700" cy="3118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solidFill>
                  <a:srgbClr val="434343"/>
                </a:solidFill>
              </a:defRPr>
            </a:lvl1pPr>
            <a:lvl2pPr indent="-317500" lvl="1" marL="914400" rtl="0">
              <a:lnSpc>
                <a:spcPct val="115000"/>
              </a:lnSpc>
              <a:spcBef>
                <a:spcPts val="0"/>
              </a:spcBef>
              <a:spcAft>
                <a:spcPts val="0"/>
              </a:spcAft>
              <a:buClr>
                <a:srgbClr val="15325B"/>
              </a:buClr>
              <a:buSzPts val="1400"/>
              <a:buFont typeface="Darker Grotesque SemiBold"/>
              <a:buChar char="○"/>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Char char="■"/>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Char char="●"/>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Char char="○"/>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Char char="■"/>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Char char="●"/>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Char char="○"/>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p:txBody>
      </p:sp>
      <p:sp>
        <p:nvSpPr>
          <p:cNvPr id="75" name="Google Shape;75;p16"/>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76" name="Shape 76"/>
        <p:cNvGrpSpPr/>
        <p:nvPr/>
      </p:nvGrpSpPr>
      <p:grpSpPr>
        <a:xfrm>
          <a:off x="0" y="0"/>
          <a:ext cx="0" cy="0"/>
          <a:chOff x="0" y="0"/>
          <a:chExt cx="0" cy="0"/>
        </a:xfrm>
      </p:grpSpPr>
      <p:sp>
        <p:nvSpPr>
          <p:cNvPr id="77" name="Google Shape;77;p17"/>
          <p:cNvSpPr txBox="1"/>
          <p:nvPr>
            <p:ph type="title"/>
          </p:nvPr>
        </p:nvSpPr>
        <p:spPr>
          <a:xfrm>
            <a:off x="1442987" y="3390950"/>
            <a:ext cx="2443500" cy="527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8" name="Google Shape;78;p17"/>
          <p:cNvSpPr txBox="1"/>
          <p:nvPr>
            <p:ph idx="1" type="subTitle"/>
          </p:nvPr>
        </p:nvSpPr>
        <p:spPr>
          <a:xfrm>
            <a:off x="1442987" y="3804248"/>
            <a:ext cx="2443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 name="Google Shape;79;p17"/>
          <p:cNvSpPr txBox="1"/>
          <p:nvPr>
            <p:ph idx="2" type="title"/>
          </p:nvPr>
        </p:nvSpPr>
        <p:spPr>
          <a:xfrm>
            <a:off x="5257513" y="3390950"/>
            <a:ext cx="2443500" cy="527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0" name="Google Shape;80;p17"/>
          <p:cNvSpPr txBox="1"/>
          <p:nvPr>
            <p:ph idx="3" type="subTitle"/>
          </p:nvPr>
        </p:nvSpPr>
        <p:spPr>
          <a:xfrm>
            <a:off x="5257513" y="3804248"/>
            <a:ext cx="2443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7"/>
          <p:cNvSpPr txBox="1"/>
          <p:nvPr>
            <p:ph idx="4"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2" name="Google Shape;82;p17"/>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3" name="Shape 83"/>
        <p:cNvGrpSpPr/>
        <p:nvPr/>
      </p:nvGrpSpPr>
      <p:grpSpPr>
        <a:xfrm>
          <a:off x="0" y="0"/>
          <a:ext cx="0" cy="0"/>
          <a:chOff x="0" y="0"/>
          <a:chExt cx="0" cy="0"/>
        </a:xfrm>
      </p:grpSpPr>
      <p:sp>
        <p:nvSpPr>
          <p:cNvPr id="84" name="Google Shape;84;p18"/>
          <p:cNvSpPr txBox="1"/>
          <p:nvPr>
            <p:ph type="title"/>
          </p:nvPr>
        </p:nvSpPr>
        <p:spPr>
          <a:xfrm>
            <a:off x="710750" y="3380025"/>
            <a:ext cx="18051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5" name="Google Shape;85;p18"/>
          <p:cNvSpPr txBox="1"/>
          <p:nvPr>
            <p:ph idx="1" type="subTitle"/>
          </p:nvPr>
        </p:nvSpPr>
        <p:spPr>
          <a:xfrm>
            <a:off x="710750" y="3785547"/>
            <a:ext cx="34659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8"/>
          <p:cNvSpPr txBox="1"/>
          <p:nvPr>
            <p:ph idx="2" type="title"/>
          </p:nvPr>
        </p:nvSpPr>
        <p:spPr>
          <a:xfrm>
            <a:off x="710750" y="1223125"/>
            <a:ext cx="18051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7" name="Google Shape;87;p18"/>
          <p:cNvSpPr txBox="1"/>
          <p:nvPr>
            <p:ph idx="3" type="subTitle"/>
          </p:nvPr>
        </p:nvSpPr>
        <p:spPr>
          <a:xfrm>
            <a:off x="710750" y="1627900"/>
            <a:ext cx="34659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 name="Google Shape;88;p18"/>
          <p:cNvSpPr txBox="1"/>
          <p:nvPr>
            <p:ph idx="4" type="title"/>
          </p:nvPr>
        </p:nvSpPr>
        <p:spPr>
          <a:xfrm>
            <a:off x="710750" y="2301213"/>
            <a:ext cx="18051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9" name="Google Shape;89;p18"/>
          <p:cNvSpPr txBox="1"/>
          <p:nvPr>
            <p:ph idx="5" type="subTitle"/>
          </p:nvPr>
        </p:nvSpPr>
        <p:spPr>
          <a:xfrm>
            <a:off x="710750" y="2706729"/>
            <a:ext cx="34659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8"/>
          <p:cNvSpPr txBox="1"/>
          <p:nvPr>
            <p:ph idx="6" type="title"/>
          </p:nvPr>
        </p:nvSpPr>
        <p:spPr>
          <a:xfrm>
            <a:off x="710750" y="387250"/>
            <a:ext cx="4724700" cy="7764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1" name="Google Shape;91;p18"/>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2" name="Shape 92"/>
        <p:cNvGrpSpPr/>
        <p:nvPr/>
      </p:nvGrpSpPr>
      <p:grpSpPr>
        <a:xfrm>
          <a:off x="0" y="0"/>
          <a:ext cx="0" cy="0"/>
          <a:chOff x="0" y="0"/>
          <a:chExt cx="0" cy="0"/>
        </a:xfrm>
      </p:grpSpPr>
      <p:sp>
        <p:nvSpPr>
          <p:cNvPr id="93" name="Google Shape;93;p19"/>
          <p:cNvSpPr txBox="1"/>
          <p:nvPr>
            <p:ph type="title"/>
          </p:nvPr>
        </p:nvSpPr>
        <p:spPr>
          <a:xfrm>
            <a:off x="772650" y="1565975"/>
            <a:ext cx="24435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4" name="Google Shape;94;p19"/>
          <p:cNvSpPr txBox="1"/>
          <p:nvPr>
            <p:ph idx="1" type="subTitle"/>
          </p:nvPr>
        </p:nvSpPr>
        <p:spPr>
          <a:xfrm>
            <a:off x="772650" y="1979273"/>
            <a:ext cx="2443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 name="Google Shape;95;p19"/>
          <p:cNvSpPr txBox="1"/>
          <p:nvPr>
            <p:ph idx="2" type="title"/>
          </p:nvPr>
        </p:nvSpPr>
        <p:spPr>
          <a:xfrm>
            <a:off x="3291776" y="1565975"/>
            <a:ext cx="24435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6" name="Google Shape;96;p19"/>
          <p:cNvSpPr txBox="1"/>
          <p:nvPr>
            <p:ph idx="3" type="subTitle"/>
          </p:nvPr>
        </p:nvSpPr>
        <p:spPr>
          <a:xfrm>
            <a:off x="3291777" y="1979273"/>
            <a:ext cx="2443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19"/>
          <p:cNvSpPr txBox="1"/>
          <p:nvPr>
            <p:ph idx="4" type="title"/>
          </p:nvPr>
        </p:nvSpPr>
        <p:spPr>
          <a:xfrm>
            <a:off x="772650" y="3083619"/>
            <a:ext cx="24435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8" name="Google Shape;98;p19"/>
          <p:cNvSpPr txBox="1"/>
          <p:nvPr>
            <p:ph idx="5" type="subTitle"/>
          </p:nvPr>
        </p:nvSpPr>
        <p:spPr>
          <a:xfrm>
            <a:off x="772650" y="3496926"/>
            <a:ext cx="2443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9"/>
          <p:cNvSpPr txBox="1"/>
          <p:nvPr>
            <p:ph idx="6" type="title"/>
          </p:nvPr>
        </p:nvSpPr>
        <p:spPr>
          <a:xfrm>
            <a:off x="3300396" y="3083619"/>
            <a:ext cx="24264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0" name="Google Shape;100;p19"/>
          <p:cNvSpPr txBox="1"/>
          <p:nvPr>
            <p:ph idx="7" type="subTitle"/>
          </p:nvPr>
        </p:nvSpPr>
        <p:spPr>
          <a:xfrm>
            <a:off x="3291777" y="3496926"/>
            <a:ext cx="2443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9"/>
          <p:cNvSpPr txBox="1"/>
          <p:nvPr>
            <p:ph idx="8"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2" name="Google Shape;102;p19"/>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03" name="Shape 103"/>
        <p:cNvGrpSpPr/>
        <p:nvPr/>
      </p:nvGrpSpPr>
      <p:grpSpPr>
        <a:xfrm>
          <a:off x="0" y="0"/>
          <a:ext cx="0" cy="0"/>
          <a:chOff x="0" y="0"/>
          <a:chExt cx="0" cy="0"/>
        </a:xfrm>
      </p:grpSpPr>
      <p:sp>
        <p:nvSpPr>
          <p:cNvPr id="104" name="Google Shape;104;p20"/>
          <p:cNvSpPr txBox="1"/>
          <p:nvPr>
            <p:ph type="title"/>
          </p:nvPr>
        </p:nvSpPr>
        <p:spPr>
          <a:xfrm>
            <a:off x="6651929" y="596775"/>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 name="Google Shape;105;p20"/>
          <p:cNvSpPr txBox="1"/>
          <p:nvPr>
            <p:ph idx="1" type="subTitle"/>
          </p:nvPr>
        </p:nvSpPr>
        <p:spPr>
          <a:xfrm>
            <a:off x="6651929" y="1023959"/>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20"/>
          <p:cNvSpPr txBox="1"/>
          <p:nvPr>
            <p:ph idx="2" type="title"/>
          </p:nvPr>
        </p:nvSpPr>
        <p:spPr>
          <a:xfrm>
            <a:off x="3876449" y="2061850"/>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7" name="Google Shape;107;p20"/>
          <p:cNvSpPr txBox="1"/>
          <p:nvPr>
            <p:ph idx="3" type="subTitle"/>
          </p:nvPr>
        </p:nvSpPr>
        <p:spPr>
          <a:xfrm>
            <a:off x="3876450" y="2489034"/>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20"/>
          <p:cNvSpPr txBox="1"/>
          <p:nvPr>
            <p:ph idx="4" type="title"/>
          </p:nvPr>
        </p:nvSpPr>
        <p:spPr>
          <a:xfrm>
            <a:off x="3876453" y="596775"/>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9" name="Google Shape;109;p20"/>
          <p:cNvSpPr txBox="1"/>
          <p:nvPr>
            <p:ph idx="5" type="subTitle"/>
          </p:nvPr>
        </p:nvSpPr>
        <p:spPr>
          <a:xfrm>
            <a:off x="3876455" y="1023959"/>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20"/>
          <p:cNvSpPr txBox="1"/>
          <p:nvPr>
            <p:ph idx="6" type="title"/>
          </p:nvPr>
        </p:nvSpPr>
        <p:spPr>
          <a:xfrm>
            <a:off x="3876449" y="3526925"/>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 name="Google Shape;111;p20"/>
          <p:cNvSpPr txBox="1"/>
          <p:nvPr>
            <p:ph idx="7" type="subTitle"/>
          </p:nvPr>
        </p:nvSpPr>
        <p:spPr>
          <a:xfrm>
            <a:off x="3876450" y="3947167"/>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 name="Google Shape;112;p20"/>
          <p:cNvSpPr txBox="1"/>
          <p:nvPr>
            <p:ph idx="8" type="title"/>
          </p:nvPr>
        </p:nvSpPr>
        <p:spPr>
          <a:xfrm>
            <a:off x="6651925" y="2061850"/>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 name="Google Shape;113;p20"/>
          <p:cNvSpPr txBox="1"/>
          <p:nvPr>
            <p:ph idx="9" type="subTitle"/>
          </p:nvPr>
        </p:nvSpPr>
        <p:spPr>
          <a:xfrm>
            <a:off x="6651925" y="2489034"/>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20"/>
          <p:cNvSpPr txBox="1"/>
          <p:nvPr>
            <p:ph idx="13" type="title"/>
          </p:nvPr>
        </p:nvSpPr>
        <p:spPr>
          <a:xfrm>
            <a:off x="6651925" y="3526925"/>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 name="Google Shape;115;p20"/>
          <p:cNvSpPr txBox="1"/>
          <p:nvPr>
            <p:ph idx="14" type="subTitle"/>
          </p:nvPr>
        </p:nvSpPr>
        <p:spPr>
          <a:xfrm>
            <a:off x="6651925" y="3947167"/>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20"/>
          <p:cNvSpPr txBox="1"/>
          <p:nvPr>
            <p:ph idx="15" type="title"/>
          </p:nvPr>
        </p:nvSpPr>
        <p:spPr>
          <a:xfrm>
            <a:off x="796200" y="2024325"/>
            <a:ext cx="2117100" cy="9564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 name="Google Shape;117;p20"/>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4117025" y="2560625"/>
            <a:ext cx="4017600" cy="841800"/>
          </a:xfrm>
          <a:prstGeom prst="rect">
            <a:avLst/>
          </a:prstGeom>
          <a:ln>
            <a:noFill/>
          </a:ln>
        </p:spPr>
        <p:txBody>
          <a:bodyPr anchorCtr="0" anchor="t" bIns="91425" lIns="91425" spcFirstLastPara="1" rIns="91425" wrap="square" tIns="91425">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5999150" y="1075000"/>
            <a:ext cx="2135400" cy="1491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b="1" sz="109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1" type="subTitle"/>
          </p:nvPr>
        </p:nvSpPr>
        <p:spPr>
          <a:xfrm>
            <a:off x="4439500" y="3556833"/>
            <a:ext cx="3695400" cy="69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 name="Google Shape;16;p3"/>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18" name="Shape 118"/>
        <p:cNvGrpSpPr/>
        <p:nvPr/>
      </p:nvGrpSpPr>
      <p:grpSpPr>
        <a:xfrm>
          <a:off x="0" y="0"/>
          <a:ext cx="0" cy="0"/>
          <a:chOff x="0" y="0"/>
          <a:chExt cx="0" cy="0"/>
        </a:xfrm>
      </p:grpSpPr>
      <p:sp>
        <p:nvSpPr>
          <p:cNvPr id="119" name="Google Shape;119;p21"/>
          <p:cNvSpPr txBox="1"/>
          <p:nvPr>
            <p:ph hasCustomPrompt="1" type="title"/>
          </p:nvPr>
        </p:nvSpPr>
        <p:spPr>
          <a:xfrm>
            <a:off x="1055400" y="983350"/>
            <a:ext cx="3859500" cy="828300"/>
          </a:xfrm>
          <a:prstGeom prst="rect">
            <a:avLst/>
          </a:prstGeom>
        </p:spPr>
        <p:txBody>
          <a:bodyPr anchorCtr="0" anchor="t" bIns="91425" lIns="91425" spcFirstLastPara="1" rIns="91425" wrap="square" tIns="91425">
            <a:noAutofit/>
          </a:bodyPr>
          <a:lstStyle>
            <a:lvl1pPr lvl="0" rtl="0">
              <a:spcBef>
                <a:spcPts val="0"/>
              </a:spcBef>
              <a:spcAft>
                <a:spcPts val="0"/>
              </a:spcAft>
              <a:buSzPts val="6200"/>
              <a:buNone/>
              <a:defRPr b="1"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20" name="Google Shape;120;p21"/>
          <p:cNvSpPr txBox="1"/>
          <p:nvPr>
            <p:ph idx="1" type="subTitle"/>
          </p:nvPr>
        </p:nvSpPr>
        <p:spPr>
          <a:xfrm>
            <a:off x="1055400" y="1811650"/>
            <a:ext cx="4327200" cy="540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21"/>
          <p:cNvSpPr txBox="1"/>
          <p:nvPr>
            <p:ph hasCustomPrompt="1" idx="2" type="title"/>
          </p:nvPr>
        </p:nvSpPr>
        <p:spPr>
          <a:xfrm>
            <a:off x="1055400" y="2605127"/>
            <a:ext cx="3859500" cy="828300"/>
          </a:xfrm>
          <a:prstGeom prst="rect">
            <a:avLst/>
          </a:prstGeom>
        </p:spPr>
        <p:txBody>
          <a:bodyPr anchorCtr="0" anchor="t" bIns="91425" lIns="91425" spcFirstLastPara="1" rIns="91425" wrap="square" tIns="91425">
            <a:noAutofit/>
          </a:bodyPr>
          <a:lstStyle>
            <a:lvl1pPr lvl="0" rtl="0">
              <a:spcBef>
                <a:spcPts val="0"/>
              </a:spcBef>
              <a:spcAft>
                <a:spcPts val="0"/>
              </a:spcAft>
              <a:buSzPts val="6200"/>
              <a:buNone/>
              <a:defRPr b="1"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22" name="Google Shape;122;p21"/>
          <p:cNvSpPr txBox="1"/>
          <p:nvPr>
            <p:ph idx="3" type="subTitle"/>
          </p:nvPr>
        </p:nvSpPr>
        <p:spPr>
          <a:xfrm>
            <a:off x="1055400" y="3433423"/>
            <a:ext cx="4327200" cy="540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21"/>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24" name="Shape 124"/>
        <p:cNvGrpSpPr/>
        <p:nvPr/>
      </p:nvGrpSpPr>
      <p:grpSpPr>
        <a:xfrm>
          <a:off x="0" y="0"/>
          <a:ext cx="0" cy="0"/>
          <a:chOff x="0" y="0"/>
          <a:chExt cx="0" cy="0"/>
        </a:xfrm>
      </p:grpSpPr>
      <p:sp>
        <p:nvSpPr>
          <p:cNvPr id="125" name="Google Shape;125;p22"/>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txBox="1"/>
          <p:nvPr>
            <p:ph type="ctrTitle"/>
          </p:nvPr>
        </p:nvSpPr>
        <p:spPr>
          <a:xfrm>
            <a:off x="2429950" y="499475"/>
            <a:ext cx="4284000" cy="99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7" name="Google Shape;127;p22"/>
          <p:cNvSpPr txBox="1"/>
          <p:nvPr>
            <p:ph idx="1" type="subTitle"/>
          </p:nvPr>
        </p:nvSpPr>
        <p:spPr>
          <a:xfrm>
            <a:off x="3265350" y="1502417"/>
            <a:ext cx="2613300" cy="128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8" name="Google Shape;128;p22"/>
          <p:cNvSpPr txBox="1"/>
          <p:nvPr>
            <p:ph idx="2" type="subTitle"/>
          </p:nvPr>
        </p:nvSpPr>
        <p:spPr>
          <a:xfrm>
            <a:off x="2425000" y="4124521"/>
            <a:ext cx="4293900" cy="45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solidFill>
                  <a:srgbClr val="434343"/>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9" name="Google Shape;129;p22"/>
          <p:cNvSpPr txBox="1"/>
          <p:nvPr/>
        </p:nvSpPr>
        <p:spPr>
          <a:xfrm>
            <a:off x="2730325" y="3416238"/>
            <a:ext cx="3705600" cy="630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s" sz="1000">
                <a:solidFill>
                  <a:srgbClr val="434343"/>
                </a:solidFill>
                <a:latin typeface="Nunito"/>
                <a:ea typeface="Nunito"/>
                <a:cs typeface="Nunito"/>
                <a:sym typeface="Nunito"/>
              </a:rPr>
              <a:t>CRÉDITOS: Esta plantilla de presentación fue creada por </a:t>
            </a:r>
            <a:r>
              <a:rPr lang="es" sz="1000">
                <a:solidFill>
                  <a:srgbClr val="434343"/>
                </a:solidFill>
                <a:uFill>
                  <a:noFill/>
                </a:uFill>
                <a:latin typeface="Nunito"/>
                <a:ea typeface="Nunito"/>
                <a:cs typeface="Nunito"/>
                <a:sym typeface="Nunito"/>
                <a:hlinkClick r:id="rId2">
                  <a:extLst>
                    <a:ext uri="{A12FA001-AC4F-418D-AE19-62706E023703}">
                      <ahyp:hlinkClr val="tx"/>
                    </a:ext>
                  </a:extLst>
                </a:hlinkClick>
              </a:rPr>
              <a:t>Slidesgo</a:t>
            </a:r>
            <a:r>
              <a:rPr lang="es" sz="1000">
                <a:solidFill>
                  <a:srgbClr val="434343"/>
                </a:solidFill>
                <a:latin typeface="Nunito"/>
                <a:ea typeface="Nunito"/>
                <a:cs typeface="Nunito"/>
                <a:sym typeface="Nunito"/>
              </a:rPr>
              <a:t>, que incluye iconos de </a:t>
            </a:r>
            <a:r>
              <a:rPr lang="es" sz="1000">
                <a:solidFill>
                  <a:srgbClr val="434343"/>
                </a:solidFill>
                <a:uFill>
                  <a:noFill/>
                </a:uFill>
                <a:latin typeface="Nunito"/>
                <a:ea typeface="Nunito"/>
                <a:cs typeface="Nunito"/>
                <a:sym typeface="Nunito"/>
                <a:hlinkClick r:id="rId3">
                  <a:extLst>
                    <a:ext uri="{A12FA001-AC4F-418D-AE19-62706E023703}">
                      <ahyp:hlinkClr val="tx"/>
                    </a:ext>
                  </a:extLst>
                </a:hlinkClick>
              </a:rPr>
              <a:t>Flaticon</a:t>
            </a:r>
            <a:r>
              <a:rPr lang="es" sz="1000">
                <a:solidFill>
                  <a:srgbClr val="434343"/>
                </a:solidFill>
                <a:latin typeface="Nunito"/>
                <a:ea typeface="Nunito"/>
                <a:cs typeface="Nunito"/>
                <a:sym typeface="Nunito"/>
              </a:rPr>
              <a:t>, infografías e imágenes de </a:t>
            </a:r>
            <a:r>
              <a:rPr lang="es" sz="1000">
                <a:solidFill>
                  <a:srgbClr val="434343"/>
                </a:solidFill>
                <a:uFill>
                  <a:noFill/>
                </a:uFill>
                <a:latin typeface="Nunito"/>
                <a:ea typeface="Nunito"/>
                <a:cs typeface="Nunito"/>
                <a:sym typeface="Nunito"/>
                <a:hlinkClick r:id="rId4">
                  <a:extLst>
                    <a:ext uri="{A12FA001-AC4F-418D-AE19-62706E023703}">
                      <ahyp:hlinkClr val="tx"/>
                    </a:ext>
                  </a:extLst>
                </a:hlinkClick>
              </a:rPr>
              <a:t>Freepik</a:t>
            </a:r>
            <a:r>
              <a:rPr lang="es" sz="1000">
                <a:solidFill>
                  <a:srgbClr val="434343"/>
                </a:solidFill>
                <a:latin typeface="Nunito"/>
                <a:ea typeface="Nunito"/>
                <a:cs typeface="Nunito"/>
                <a:sym typeface="Nunito"/>
              </a:rPr>
              <a:t> e ilustraciones de </a:t>
            </a:r>
            <a:r>
              <a:rPr lang="es" sz="1000">
                <a:solidFill>
                  <a:srgbClr val="434343"/>
                </a:solidFill>
                <a:uFill>
                  <a:noFill/>
                </a:uFill>
                <a:latin typeface="Nunito"/>
                <a:ea typeface="Nunito"/>
                <a:cs typeface="Nunito"/>
                <a:sym typeface="Nunito"/>
                <a:hlinkClick r:id="rId5">
                  <a:extLst>
                    <a:ext uri="{A12FA001-AC4F-418D-AE19-62706E023703}">
                      <ahyp:hlinkClr val="tx"/>
                    </a:ext>
                  </a:extLst>
                </a:hlinkClick>
              </a:rPr>
              <a:t>Storyset</a:t>
            </a:r>
            <a:endParaRPr sz="1000">
              <a:solidFill>
                <a:srgbClr val="434343"/>
              </a:solidFill>
              <a:latin typeface="Nunito"/>
              <a:ea typeface="Nunito"/>
              <a:cs typeface="Nunito"/>
              <a:sym typeface="Nunito"/>
            </a:endParaRPr>
          </a:p>
          <a:p>
            <a:pPr indent="0" lvl="0" marL="0" rtl="0" algn="ctr">
              <a:lnSpc>
                <a:spcPct val="100000"/>
              </a:lnSpc>
              <a:spcBef>
                <a:spcPts val="300"/>
              </a:spcBef>
              <a:spcAft>
                <a:spcPts val="0"/>
              </a:spcAft>
              <a:buNone/>
            </a:pPr>
            <a:r>
              <a:t/>
            </a:r>
            <a:endParaRPr sz="1000">
              <a:solidFill>
                <a:srgbClr val="434343"/>
              </a:solidFill>
              <a:latin typeface="Nunito"/>
              <a:ea typeface="Nunito"/>
              <a:cs typeface="Nunito"/>
              <a:sym typeface="Nuni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30" name="Shape 130"/>
        <p:cNvGrpSpPr/>
        <p:nvPr/>
      </p:nvGrpSpPr>
      <p:grpSpPr>
        <a:xfrm>
          <a:off x="0" y="0"/>
          <a:ext cx="0" cy="0"/>
          <a:chOff x="0" y="0"/>
          <a:chExt cx="0" cy="0"/>
        </a:xfrm>
      </p:grpSpPr>
      <p:sp>
        <p:nvSpPr>
          <p:cNvPr id="131" name="Google Shape;131;p23"/>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32" name="Shape 13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3688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 name="Google Shape;19;p4"/>
          <p:cNvSpPr txBox="1"/>
          <p:nvPr>
            <p:ph idx="1" type="body"/>
          </p:nvPr>
        </p:nvSpPr>
        <p:spPr>
          <a:xfrm>
            <a:off x="941825" y="1202500"/>
            <a:ext cx="7194000" cy="3390600"/>
          </a:xfrm>
          <a:prstGeom prst="rect">
            <a:avLst/>
          </a:prstGeom>
        </p:spPr>
        <p:txBody>
          <a:bodyPr anchorCtr="0" anchor="t" bIns="91425" lIns="91425" spcFirstLastPara="1" rIns="91425" wrap="square" tIns="91425">
            <a:noAutofit/>
          </a:bodyPr>
          <a:lstStyle>
            <a:lvl1pPr indent="-342900" lvl="0" marL="457200" rtl="0">
              <a:lnSpc>
                <a:spcPct val="90000"/>
              </a:lnSpc>
              <a:spcBef>
                <a:spcPts val="0"/>
              </a:spcBef>
              <a:spcAft>
                <a:spcPts val="0"/>
              </a:spcAft>
              <a:buClr>
                <a:schemeClr val="accent1"/>
              </a:buClr>
              <a:buSzPts val="1800"/>
              <a:buFont typeface="Livvic"/>
              <a:buAutoNum type="arabicPeriod"/>
              <a:defRPr sz="1200">
                <a:solidFill>
                  <a:srgbClr val="434343"/>
                </a:solidFill>
              </a:defRPr>
            </a:lvl1pPr>
            <a:lvl2pPr indent="-317500" lvl="1" marL="914400" rtl="0">
              <a:lnSpc>
                <a:spcPct val="115000"/>
              </a:lnSpc>
              <a:spcBef>
                <a:spcPts val="0"/>
              </a:spcBef>
              <a:spcAft>
                <a:spcPts val="0"/>
              </a:spcAft>
              <a:buClr>
                <a:srgbClr val="15325B"/>
              </a:buClr>
              <a:buSzPts val="1400"/>
              <a:buFont typeface="Darker Grotesque SemiBold"/>
              <a:buAutoNum type="alphaLcPeriod"/>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AutoNum type="romanLcPeriod"/>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AutoNum type="arabicPeriod"/>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AutoNum type="alphaLcPeriod"/>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AutoNum type="romanLcPeriod"/>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AutoNum type="arabicPeriod"/>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AutoNum type="alphaLcPeriod"/>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AutoNum type="romanLcPeriod"/>
              <a:defRPr>
                <a:solidFill>
                  <a:srgbClr val="434343"/>
                </a:solidFill>
              </a:defRPr>
            </a:lvl9pPr>
          </a:lstStyle>
          <a:p/>
        </p:txBody>
      </p:sp>
      <p:sp>
        <p:nvSpPr>
          <p:cNvPr id="20" name="Google Shape;20;p4"/>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idx="1" type="subTitle"/>
          </p:nvPr>
        </p:nvSpPr>
        <p:spPr>
          <a:xfrm>
            <a:off x="907137" y="3077720"/>
            <a:ext cx="3350400" cy="517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500"/>
              <a:buFont typeface="Bebas Neue"/>
              <a:buNone/>
              <a:defRPr sz="2400">
                <a:latin typeface="Questrial"/>
                <a:ea typeface="Questrial"/>
                <a:cs typeface="Questrial"/>
                <a:sym typeface="Questrial"/>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4" name="Google Shape;24;p5"/>
          <p:cNvSpPr txBox="1"/>
          <p:nvPr>
            <p:ph idx="2" type="subTitle"/>
          </p:nvPr>
        </p:nvSpPr>
        <p:spPr>
          <a:xfrm>
            <a:off x="4886463" y="820194"/>
            <a:ext cx="3350400" cy="5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400">
                <a:latin typeface="Questrial"/>
                <a:ea typeface="Questrial"/>
                <a:cs typeface="Questrial"/>
                <a:sym typeface="Questrial"/>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 name="Google Shape;25;p5"/>
          <p:cNvSpPr txBox="1"/>
          <p:nvPr>
            <p:ph idx="3" type="subTitle"/>
          </p:nvPr>
        </p:nvSpPr>
        <p:spPr>
          <a:xfrm>
            <a:off x="1349937" y="3565479"/>
            <a:ext cx="2907600" cy="83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 name="Google Shape;26;p5"/>
          <p:cNvSpPr txBox="1"/>
          <p:nvPr>
            <p:ph idx="4" type="subTitle"/>
          </p:nvPr>
        </p:nvSpPr>
        <p:spPr>
          <a:xfrm>
            <a:off x="4886463" y="1316836"/>
            <a:ext cx="2907600" cy="83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720000" y="445025"/>
            <a:ext cx="60708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 name="Google Shape;29;p6"/>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4329250" y="826025"/>
            <a:ext cx="40152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7"/>
          <p:cNvSpPr txBox="1"/>
          <p:nvPr>
            <p:ph idx="1" type="body"/>
          </p:nvPr>
        </p:nvSpPr>
        <p:spPr>
          <a:xfrm>
            <a:off x="4335700" y="1602275"/>
            <a:ext cx="3813300" cy="23718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33" name="Google Shape;33;p7"/>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638700" y="3202625"/>
            <a:ext cx="7866900" cy="10746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6000"/>
              <a:buNone/>
              <a:defRPr sz="5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36" name="Google Shape;36;p8"/>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txBox="1"/>
          <p:nvPr>
            <p:ph type="title"/>
          </p:nvPr>
        </p:nvSpPr>
        <p:spPr>
          <a:xfrm>
            <a:off x="713225" y="1033212"/>
            <a:ext cx="4402200" cy="1570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600"/>
              <a:buNone/>
              <a:defRPr sz="49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9"/>
          <p:cNvSpPr txBox="1"/>
          <p:nvPr>
            <p:ph idx="1" type="subTitle"/>
          </p:nvPr>
        </p:nvSpPr>
        <p:spPr>
          <a:xfrm>
            <a:off x="713225" y="2756088"/>
            <a:ext cx="34245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 name="Google Shape;40;p9"/>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type="title"/>
          </p:nvPr>
        </p:nvSpPr>
        <p:spPr>
          <a:xfrm>
            <a:off x="740550" y="2653478"/>
            <a:ext cx="4667100" cy="1298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3" name="Google Shape;43;p10"/>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1pPr>
            <a:lvl2pPr lvl="1"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2pPr>
            <a:lvl3pPr lvl="2"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3pPr>
            <a:lvl4pPr lvl="3"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4pPr>
            <a:lvl5pPr lvl="4"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5pPr>
            <a:lvl6pPr lvl="5"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6pPr>
            <a:lvl7pPr lvl="6"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7pPr>
            <a:lvl8pPr lvl="7"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8pPr>
            <a:lvl9pPr lvl="8"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6.png"/><Relationship Id="rId6"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1.png"/><Relationship Id="rId4" Type="http://schemas.openxmlformats.org/officeDocument/2006/relationships/image" Target="../media/image44.png"/><Relationship Id="rId5"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7.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3.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6.pn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4.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8.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hyperlink" Target="https://alabamaauthors.or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ctrTitle"/>
          </p:nvPr>
        </p:nvSpPr>
        <p:spPr>
          <a:xfrm>
            <a:off x="4465900" y="1435063"/>
            <a:ext cx="3601800" cy="10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t>Cycle 2</a:t>
            </a:r>
            <a:endParaRPr sz="2400"/>
          </a:p>
          <a:p>
            <a:pPr indent="0" lvl="0" marL="0" rtl="0" algn="l">
              <a:spcBef>
                <a:spcPts val="0"/>
              </a:spcBef>
              <a:spcAft>
                <a:spcPts val="0"/>
              </a:spcAft>
              <a:buNone/>
            </a:pPr>
            <a:r>
              <a:rPr lang="es" sz="4800"/>
              <a:t>Visualization</a:t>
            </a:r>
            <a:endParaRPr/>
          </a:p>
        </p:txBody>
      </p:sp>
      <p:sp>
        <p:nvSpPr>
          <p:cNvPr id="138" name="Google Shape;138;p25"/>
          <p:cNvSpPr txBox="1"/>
          <p:nvPr>
            <p:ph idx="1" type="subTitle"/>
          </p:nvPr>
        </p:nvSpPr>
        <p:spPr>
          <a:xfrm>
            <a:off x="4465900" y="2794938"/>
            <a:ext cx="3601800" cy="9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DM Sans"/>
                <a:ea typeface="DM Sans"/>
                <a:cs typeface="DM Sans"/>
                <a:sym typeface="DM Sans"/>
              </a:rPr>
              <a:t>Project #3 Team Orange</a:t>
            </a:r>
            <a:endParaRPr b="1">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Cady Pridgeon, Amee Kivette, </a:t>
            </a:r>
            <a:r>
              <a:rPr lang="es">
                <a:latin typeface="DM Sans"/>
                <a:ea typeface="DM Sans"/>
                <a:cs typeface="DM Sans"/>
                <a:sym typeface="DM Sans"/>
              </a:rPr>
              <a:t>Keanna Tennyson, Laura Wilson</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pic>
        <p:nvPicPr>
          <p:cNvPr id="139" name="Google Shape;139;p25"/>
          <p:cNvPicPr preferRelativeResize="0"/>
          <p:nvPr/>
        </p:nvPicPr>
        <p:blipFill>
          <a:blip r:embed="rId3">
            <a:alphaModFix/>
          </a:blip>
          <a:stretch>
            <a:fillRect/>
          </a:stretch>
        </p:blipFill>
        <p:spPr>
          <a:xfrm>
            <a:off x="1076300" y="1139374"/>
            <a:ext cx="2876749" cy="2864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1.2 Progress</a:t>
            </a:r>
            <a:endParaRPr/>
          </a:p>
          <a:p>
            <a:pPr indent="0" lvl="0" marL="0" rtl="0" algn="l">
              <a:spcBef>
                <a:spcPts val="0"/>
              </a:spcBef>
              <a:spcAft>
                <a:spcPts val="0"/>
              </a:spcAft>
              <a:buNone/>
            </a:pPr>
            <a:r>
              <a:t/>
            </a:r>
            <a:endParaRPr sz="2400"/>
          </a:p>
        </p:txBody>
      </p:sp>
      <p:sp>
        <p:nvSpPr>
          <p:cNvPr id="202" name="Google Shape;202;p34"/>
          <p:cNvSpPr txBox="1"/>
          <p:nvPr/>
        </p:nvSpPr>
        <p:spPr>
          <a:xfrm>
            <a:off x="1189488" y="4015125"/>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chronology</a:t>
            </a:r>
            <a:endParaRPr sz="1000">
              <a:solidFill>
                <a:schemeClr val="dk1"/>
              </a:solidFill>
              <a:latin typeface="DM Sans"/>
              <a:ea typeface="DM Sans"/>
              <a:cs typeface="DM Sans"/>
              <a:sym typeface="DM Sans"/>
            </a:endParaRPr>
          </a:p>
        </p:txBody>
      </p:sp>
      <p:sp>
        <p:nvSpPr>
          <p:cNvPr id="203" name="Google Shape;203;p34"/>
          <p:cNvSpPr txBox="1"/>
          <p:nvPr/>
        </p:nvSpPr>
        <p:spPr>
          <a:xfrm>
            <a:off x="5460800" y="4015125"/>
            <a:ext cx="3309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Author details page on Alabama Authors website</a:t>
            </a:r>
            <a:endParaRPr sz="1000">
              <a:solidFill>
                <a:schemeClr val="dk1"/>
              </a:solidFill>
              <a:latin typeface="DM Sans"/>
              <a:ea typeface="DM Sans"/>
              <a:cs typeface="DM Sans"/>
              <a:sym typeface="DM Sans"/>
            </a:endParaRPr>
          </a:p>
        </p:txBody>
      </p:sp>
      <p:cxnSp>
        <p:nvCxnSpPr>
          <p:cNvPr id="204" name="Google Shape;204;p34"/>
          <p:cNvCxnSpPr/>
          <p:nvPr/>
        </p:nvCxnSpPr>
        <p:spPr>
          <a:xfrm flipH="1" rot="10800000">
            <a:off x="5051025" y="2872738"/>
            <a:ext cx="341100" cy="7200"/>
          </a:xfrm>
          <a:prstGeom prst="straightConnector1">
            <a:avLst/>
          </a:prstGeom>
          <a:noFill/>
          <a:ln cap="flat" cmpd="sng" w="19050">
            <a:solidFill>
              <a:schemeClr val="dk1"/>
            </a:solidFill>
            <a:prstDash val="solid"/>
            <a:round/>
            <a:headEnd len="med" w="med" type="none"/>
            <a:tailEnd len="med" w="med" type="triangle"/>
          </a:ln>
        </p:spPr>
      </p:cxnSp>
      <p:pic>
        <p:nvPicPr>
          <p:cNvPr id="205" name="Google Shape;205;p34"/>
          <p:cNvPicPr preferRelativeResize="0"/>
          <p:nvPr/>
        </p:nvPicPr>
        <p:blipFill>
          <a:blip r:embed="rId3">
            <a:alphaModFix/>
          </a:blip>
          <a:stretch>
            <a:fillRect/>
          </a:stretch>
        </p:blipFill>
        <p:spPr>
          <a:xfrm>
            <a:off x="5460791" y="1526200"/>
            <a:ext cx="3309957" cy="2488925"/>
          </a:xfrm>
          <a:prstGeom prst="rect">
            <a:avLst/>
          </a:prstGeom>
          <a:noFill/>
          <a:ln cap="flat" cmpd="sng" w="19050">
            <a:solidFill>
              <a:schemeClr val="dk1"/>
            </a:solidFill>
            <a:prstDash val="solid"/>
            <a:round/>
            <a:headEnd len="sm" w="sm" type="none"/>
            <a:tailEnd len="sm" w="sm" type="none"/>
          </a:ln>
        </p:spPr>
      </p:pic>
      <p:pic>
        <p:nvPicPr>
          <p:cNvPr id="206" name="Google Shape;206;p34"/>
          <p:cNvPicPr preferRelativeResize="0"/>
          <p:nvPr/>
        </p:nvPicPr>
        <p:blipFill>
          <a:blip r:embed="rId4">
            <a:alphaModFix/>
          </a:blip>
          <a:stretch>
            <a:fillRect/>
          </a:stretch>
        </p:blipFill>
        <p:spPr>
          <a:xfrm>
            <a:off x="373250" y="1526196"/>
            <a:ext cx="4609091" cy="2488926"/>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1.3 Chronology Data Visualization </a:t>
            </a:r>
            <a:endParaRPr/>
          </a:p>
          <a:p>
            <a:pPr indent="0" lvl="0" marL="0" rtl="0" algn="l">
              <a:spcBef>
                <a:spcPts val="0"/>
              </a:spcBef>
              <a:spcAft>
                <a:spcPts val="0"/>
              </a:spcAft>
              <a:buNone/>
            </a:pPr>
            <a:r>
              <a:rPr lang="es" sz="2400"/>
              <a:t>Cady Pridgeon</a:t>
            </a:r>
            <a:endParaRPr sz="2400"/>
          </a:p>
        </p:txBody>
      </p:sp>
      <p:sp>
        <p:nvSpPr>
          <p:cNvPr id="212" name="Google Shape;212;p35"/>
          <p:cNvSpPr txBox="1"/>
          <p:nvPr>
            <p:ph idx="1" type="body"/>
          </p:nvPr>
        </p:nvSpPr>
        <p:spPr>
          <a:xfrm>
            <a:off x="975000" y="1714500"/>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be able to filter the visualization based on criteria, such as birth year or author name, in order to customize my exploration of relevant information.</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Including filtering functionality better equips users for efficient data exploration. Without it, users may feel frustrated or experience cognitive overload if they are unable to access information of interest quickly and effectively.</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In Progress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1.3 Progress</a:t>
            </a:r>
            <a:endParaRPr/>
          </a:p>
          <a:p>
            <a:pPr indent="0" lvl="0" marL="0" rtl="0" algn="l">
              <a:spcBef>
                <a:spcPts val="0"/>
              </a:spcBef>
              <a:spcAft>
                <a:spcPts val="0"/>
              </a:spcAft>
              <a:buNone/>
            </a:pPr>
            <a:r>
              <a:t/>
            </a:r>
            <a:endParaRPr sz="2400"/>
          </a:p>
        </p:txBody>
      </p:sp>
      <p:sp>
        <p:nvSpPr>
          <p:cNvPr id="218" name="Google Shape;218;p36"/>
          <p:cNvSpPr txBox="1"/>
          <p:nvPr/>
        </p:nvSpPr>
        <p:spPr>
          <a:xfrm>
            <a:off x="998500" y="2264500"/>
            <a:ext cx="2121000" cy="15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p:txBody>
      </p:sp>
      <p:sp>
        <p:nvSpPr>
          <p:cNvPr id="219" name="Google Shape;219;p36"/>
          <p:cNvSpPr txBox="1"/>
          <p:nvPr/>
        </p:nvSpPr>
        <p:spPr>
          <a:xfrm>
            <a:off x="522613" y="3987300"/>
            <a:ext cx="273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chronology sort options</a:t>
            </a:r>
            <a:endParaRPr sz="1000">
              <a:solidFill>
                <a:schemeClr val="dk1"/>
              </a:solidFill>
              <a:latin typeface="DM Sans"/>
              <a:ea typeface="DM Sans"/>
              <a:cs typeface="DM Sans"/>
              <a:sym typeface="DM Sans"/>
            </a:endParaRPr>
          </a:p>
        </p:txBody>
      </p:sp>
      <p:pic>
        <p:nvPicPr>
          <p:cNvPr id="220" name="Google Shape;220;p36"/>
          <p:cNvPicPr preferRelativeResize="0"/>
          <p:nvPr/>
        </p:nvPicPr>
        <p:blipFill>
          <a:blip r:embed="rId3">
            <a:alphaModFix/>
          </a:blip>
          <a:stretch>
            <a:fillRect/>
          </a:stretch>
        </p:blipFill>
        <p:spPr>
          <a:xfrm>
            <a:off x="522614" y="1756100"/>
            <a:ext cx="2736515" cy="2231201"/>
          </a:xfrm>
          <a:prstGeom prst="rect">
            <a:avLst/>
          </a:prstGeom>
          <a:noFill/>
          <a:ln cap="flat" cmpd="sng" w="19050">
            <a:solidFill>
              <a:schemeClr val="dk1"/>
            </a:solidFill>
            <a:prstDash val="solid"/>
            <a:round/>
            <a:headEnd len="sm" w="sm" type="none"/>
            <a:tailEnd len="sm" w="sm" type="none"/>
          </a:ln>
        </p:spPr>
      </p:pic>
      <p:pic>
        <p:nvPicPr>
          <p:cNvPr id="221" name="Google Shape;221;p36"/>
          <p:cNvPicPr preferRelativeResize="0"/>
          <p:nvPr/>
        </p:nvPicPr>
        <p:blipFill>
          <a:blip r:embed="rId4">
            <a:alphaModFix/>
          </a:blip>
          <a:stretch>
            <a:fillRect/>
          </a:stretch>
        </p:blipFill>
        <p:spPr>
          <a:xfrm>
            <a:off x="3515142" y="1756103"/>
            <a:ext cx="3410549" cy="1433400"/>
          </a:xfrm>
          <a:prstGeom prst="rect">
            <a:avLst/>
          </a:prstGeom>
          <a:noFill/>
          <a:ln cap="flat" cmpd="sng" w="19050">
            <a:solidFill>
              <a:schemeClr val="dk1"/>
            </a:solidFill>
            <a:prstDash val="solid"/>
            <a:round/>
            <a:headEnd len="sm" w="sm" type="none"/>
            <a:tailEnd len="sm" w="sm" type="none"/>
          </a:ln>
        </p:spPr>
      </p:pic>
      <p:pic>
        <p:nvPicPr>
          <p:cNvPr id="222" name="Google Shape;222;p36"/>
          <p:cNvPicPr preferRelativeResize="0"/>
          <p:nvPr/>
        </p:nvPicPr>
        <p:blipFill>
          <a:blip r:embed="rId5">
            <a:alphaModFix/>
          </a:blip>
          <a:stretch>
            <a:fillRect/>
          </a:stretch>
        </p:blipFill>
        <p:spPr>
          <a:xfrm>
            <a:off x="7181688" y="1756100"/>
            <a:ext cx="1439600" cy="921750"/>
          </a:xfrm>
          <a:prstGeom prst="rect">
            <a:avLst/>
          </a:prstGeom>
          <a:noFill/>
          <a:ln cap="flat" cmpd="sng" w="19050">
            <a:solidFill>
              <a:schemeClr val="dk1"/>
            </a:solidFill>
            <a:prstDash val="solid"/>
            <a:round/>
            <a:headEnd len="sm" w="sm" type="none"/>
            <a:tailEnd len="sm" w="sm" type="none"/>
          </a:ln>
        </p:spPr>
      </p:pic>
      <p:sp>
        <p:nvSpPr>
          <p:cNvPr id="223" name="Google Shape;223;p36"/>
          <p:cNvSpPr txBox="1"/>
          <p:nvPr/>
        </p:nvSpPr>
        <p:spPr>
          <a:xfrm>
            <a:off x="3515213" y="3189500"/>
            <a:ext cx="3410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chronology filter options</a:t>
            </a:r>
            <a:endParaRPr sz="1000">
              <a:solidFill>
                <a:schemeClr val="dk1"/>
              </a:solidFill>
              <a:latin typeface="DM Sans"/>
              <a:ea typeface="DM Sans"/>
              <a:cs typeface="DM Sans"/>
              <a:sym typeface="DM Sans"/>
            </a:endParaRPr>
          </a:p>
        </p:txBody>
      </p:sp>
      <p:sp>
        <p:nvSpPr>
          <p:cNvPr id="224" name="Google Shape;224;p36"/>
          <p:cNvSpPr txBox="1"/>
          <p:nvPr/>
        </p:nvSpPr>
        <p:spPr>
          <a:xfrm>
            <a:off x="7181688" y="2677850"/>
            <a:ext cx="1439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chronology view options</a:t>
            </a:r>
            <a:endParaRPr sz="100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1.4 Chronology Data Visualization </a:t>
            </a:r>
            <a:endParaRPr/>
          </a:p>
          <a:p>
            <a:pPr indent="0" lvl="0" marL="0" rtl="0" algn="l">
              <a:spcBef>
                <a:spcPts val="0"/>
              </a:spcBef>
              <a:spcAft>
                <a:spcPts val="0"/>
              </a:spcAft>
              <a:buNone/>
            </a:pPr>
            <a:r>
              <a:rPr lang="es" sz="2400"/>
              <a:t>Cady Pridgeon</a:t>
            </a:r>
            <a:endParaRPr sz="2400"/>
          </a:p>
        </p:txBody>
      </p:sp>
      <p:sp>
        <p:nvSpPr>
          <p:cNvPr id="230" name="Google Shape;230;p37"/>
          <p:cNvSpPr txBox="1"/>
          <p:nvPr>
            <p:ph idx="1" type="body"/>
          </p:nvPr>
        </p:nvSpPr>
        <p:spPr>
          <a:xfrm>
            <a:off x="975000" y="17144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be able to export my visualization to keep for my records to conduct research or simply save my findings.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Being able to quickly export a complex visualization into an image or PDF supports users in research and grants them a way to save progress after utilizing visualizations on the website.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Not Started</a:t>
            </a:r>
            <a:endParaRPr sz="140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1.5 Chronology Data Visualization </a:t>
            </a:r>
            <a:endParaRPr/>
          </a:p>
          <a:p>
            <a:pPr indent="0" lvl="0" marL="0" rtl="0" algn="l">
              <a:spcBef>
                <a:spcPts val="0"/>
              </a:spcBef>
              <a:spcAft>
                <a:spcPts val="0"/>
              </a:spcAft>
              <a:buNone/>
            </a:pPr>
            <a:r>
              <a:rPr lang="es" sz="2400"/>
              <a:t>Cady Pridgeon</a:t>
            </a:r>
            <a:endParaRPr sz="2400"/>
          </a:p>
        </p:txBody>
      </p:sp>
      <p:sp>
        <p:nvSpPr>
          <p:cNvPr id="236" name="Google Shape;236;p38"/>
          <p:cNvSpPr txBox="1"/>
          <p:nvPr>
            <p:ph idx="1" type="body"/>
          </p:nvPr>
        </p:nvSpPr>
        <p:spPr>
          <a:xfrm>
            <a:off x="975000" y="1714500"/>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view all of the Alabama authors from the 19th and 20th century to gain a complete picture of the literary landscape from this area and time.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Currently, the website includes 150 authors in its literary map visualization and detail pages. However, there are around 1,500 data entries for authors from this time, so it is important to include these additional data points for completeness.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1.5 Progress</a:t>
            </a:r>
            <a:endParaRPr sz="2400"/>
          </a:p>
        </p:txBody>
      </p:sp>
      <p:pic>
        <p:nvPicPr>
          <p:cNvPr id="242" name="Google Shape;242;p39"/>
          <p:cNvPicPr preferRelativeResize="0"/>
          <p:nvPr/>
        </p:nvPicPr>
        <p:blipFill rotWithShape="1">
          <a:blip r:embed="rId3">
            <a:alphaModFix/>
          </a:blip>
          <a:srcRect b="0" l="0" r="36098" t="0"/>
          <a:stretch/>
        </p:blipFill>
        <p:spPr>
          <a:xfrm>
            <a:off x="519162" y="1560075"/>
            <a:ext cx="2706080" cy="2529276"/>
          </a:xfrm>
          <a:prstGeom prst="rect">
            <a:avLst/>
          </a:prstGeom>
          <a:noFill/>
          <a:ln cap="flat" cmpd="sng" w="19050">
            <a:solidFill>
              <a:schemeClr val="dk1"/>
            </a:solidFill>
            <a:prstDash val="solid"/>
            <a:round/>
            <a:headEnd len="sm" w="sm" type="none"/>
            <a:tailEnd len="sm" w="sm" type="none"/>
          </a:ln>
        </p:spPr>
      </p:pic>
      <p:sp>
        <p:nvSpPr>
          <p:cNvPr id="243" name="Google Shape;243;p39"/>
          <p:cNvSpPr txBox="1"/>
          <p:nvPr/>
        </p:nvSpPr>
        <p:spPr>
          <a:xfrm>
            <a:off x="549100" y="4089350"/>
            <a:ext cx="2706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Alabama Authors data entries</a:t>
            </a:r>
            <a:endParaRPr sz="1000">
              <a:solidFill>
                <a:schemeClr val="dk1"/>
              </a:solidFill>
              <a:latin typeface="DM Sans"/>
              <a:ea typeface="DM Sans"/>
              <a:cs typeface="DM Sans"/>
              <a:sym typeface="DM Sans"/>
            </a:endParaRPr>
          </a:p>
        </p:txBody>
      </p:sp>
      <p:sp>
        <p:nvSpPr>
          <p:cNvPr id="244" name="Google Shape;244;p39"/>
          <p:cNvSpPr txBox="1"/>
          <p:nvPr/>
        </p:nvSpPr>
        <p:spPr>
          <a:xfrm>
            <a:off x="4003925" y="4089350"/>
            <a:ext cx="4620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Alabama Authors data in Omeka Classic</a:t>
            </a:r>
            <a:endParaRPr sz="1000">
              <a:solidFill>
                <a:schemeClr val="dk1"/>
              </a:solidFill>
              <a:latin typeface="DM Sans"/>
              <a:ea typeface="DM Sans"/>
              <a:cs typeface="DM Sans"/>
              <a:sym typeface="DM Sans"/>
            </a:endParaRPr>
          </a:p>
        </p:txBody>
      </p:sp>
      <p:pic>
        <p:nvPicPr>
          <p:cNvPr id="245" name="Google Shape;245;p39"/>
          <p:cNvPicPr preferRelativeResize="0"/>
          <p:nvPr/>
        </p:nvPicPr>
        <p:blipFill>
          <a:blip r:embed="rId4">
            <a:alphaModFix/>
          </a:blip>
          <a:stretch>
            <a:fillRect/>
          </a:stretch>
        </p:blipFill>
        <p:spPr>
          <a:xfrm>
            <a:off x="4003962" y="1560075"/>
            <a:ext cx="4620826" cy="2529276"/>
          </a:xfrm>
          <a:prstGeom prst="rect">
            <a:avLst/>
          </a:prstGeom>
          <a:noFill/>
          <a:ln cap="flat" cmpd="sng" w="19050">
            <a:solidFill>
              <a:schemeClr val="dk1"/>
            </a:solidFill>
            <a:prstDash val="solid"/>
            <a:round/>
            <a:headEnd len="sm" w="sm" type="none"/>
            <a:tailEnd len="sm" w="sm" type="none"/>
          </a:ln>
        </p:spPr>
      </p:pic>
      <p:cxnSp>
        <p:nvCxnSpPr>
          <p:cNvPr id="246" name="Google Shape;246;p39"/>
          <p:cNvCxnSpPr/>
          <p:nvPr/>
        </p:nvCxnSpPr>
        <p:spPr>
          <a:xfrm flipH="1" rot="10800000">
            <a:off x="3459088" y="2821100"/>
            <a:ext cx="341100" cy="72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1.6 Chronology Data Visualization </a:t>
            </a:r>
            <a:endParaRPr/>
          </a:p>
          <a:p>
            <a:pPr indent="0" lvl="0" marL="0" rtl="0" algn="l">
              <a:spcBef>
                <a:spcPts val="0"/>
              </a:spcBef>
              <a:spcAft>
                <a:spcPts val="0"/>
              </a:spcAft>
              <a:buNone/>
            </a:pPr>
            <a:r>
              <a:rPr lang="es" sz="2400"/>
              <a:t>Cady Pridgeon</a:t>
            </a:r>
            <a:endParaRPr sz="2400"/>
          </a:p>
        </p:txBody>
      </p:sp>
      <p:sp>
        <p:nvSpPr>
          <p:cNvPr id="252" name="Google Shape;252;p40"/>
          <p:cNvSpPr txBox="1"/>
          <p:nvPr>
            <p:ph idx="1" type="body"/>
          </p:nvPr>
        </p:nvSpPr>
        <p:spPr>
          <a:xfrm>
            <a:off x="975000" y="17144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be able to access the Alabama Authors website from any device, such as a computer, tablet, or phone, and experience an accessible data visualization.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The data visualization should be responsive, supporting users from any device, including a mobile phone.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In Progress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a:t>
            </a:r>
            <a:r>
              <a:rPr lang="es"/>
              <a:t>1.6 Progress</a:t>
            </a:r>
            <a:endParaRPr/>
          </a:p>
          <a:p>
            <a:pPr indent="0" lvl="0" marL="0" rtl="0" algn="l">
              <a:spcBef>
                <a:spcPts val="0"/>
              </a:spcBef>
              <a:spcAft>
                <a:spcPts val="0"/>
              </a:spcAft>
              <a:buNone/>
            </a:pPr>
            <a:r>
              <a:t/>
            </a:r>
            <a:endParaRPr sz="2400"/>
          </a:p>
        </p:txBody>
      </p:sp>
      <p:pic>
        <p:nvPicPr>
          <p:cNvPr id="258" name="Google Shape;258;p41"/>
          <p:cNvPicPr preferRelativeResize="0"/>
          <p:nvPr/>
        </p:nvPicPr>
        <p:blipFill rotWithShape="1">
          <a:blip r:embed="rId3">
            <a:alphaModFix/>
          </a:blip>
          <a:srcRect b="0" l="46346" r="0" t="17505"/>
          <a:stretch/>
        </p:blipFill>
        <p:spPr>
          <a:xfrm>
            <a:off x="901312" y="1385149"/>
            <a:ext cx="3426427" cy="2878406"/>
          </a:xfrm>
          <a:prstGeom prst="rect">
            <a:avLst/>
          </a:prstGeom>
          <a:noFill/>
          <a:ln cap="flat" cmpd="sng" w="19050">
            <a:solidFill>
              <a:schemeClr val="dk1"/>
            </a:solidFill>
            <a:prstDash val="solid"/>
            <a:round/>
            <a:headEnd len="sm" w="sm" type="none"/>
            <a:tailEnd len="sm" w="sm" type="none"/>
          </a:ln>
        </p:spPr>
      </p:pic>
      <p:pic>
        <p:nvPicPr>
          <p:cNvPr id="259" name="Google Shape;259;p41"/>
          <p:cNvPicPr preferRelativeResize="0"/>
          <p:nvPr/>
        </p:nvPicPr>
        <p:blipFill rotWithShape="1">
          <a:blip r:embed="rId4">
            <a:alphaModFix/>
          </a:blip>
          <a:srcRect b="0" l="47467" r="0" t="19231"/>
          <a:stretch/>
        </p:blipFill>
        <p:spPr>
          <a:xfrm>
            <a:off x="4816262" y="1385151"/>
            <a:ext cx="3426427" cy="2878401"/>
          </a:xfrm>
          <a:prstGeom prst="rect">
            <a:avLst/>
          </a:prstGeom>
          <a:noFill/>
          <a:ln cap="flat" cmpd="sng" w="19050">
            <a:solidFill>
              <a:schemeClr val="dk1"/>
            </a:solidFill>
            <a:prstDash val="solid"/>
            <a:round/>
            <a:headEnd len="sm" w="sm" type="none"/>
            <a:tailEnd len="sm" w="sm" type="none"/>
          </a:ln>
        </p:spPr>
      </p:pic>
      <p:cxnSp>
        <p:nvCxnSpPr>
          <p:cNvPr id="260" name="Google Shape;260;p41"/>
          <p:cNvCxnSpPr/>
          <p:nvPr/>
        </p:nvCxnSpPr>
        <p:spPr>
          <a:xfrm flipH="1" rot="10800000">
            <a:off x="4401438" y="2820738"/>
            <a:ext cx="341100" cy="7200"/>
          </a:xfrm>
          <a:prstGeom prst="straightConnector1">
            <a:avLst/>
          </a:prstGeom>
          <a:noFill/>
          <a:ln cap="flat" cmpd="sng" w="19050">
            <a:solidFill>
              <a:schemeClr val="dk1"/>
            </a:solidFill>
            <a:prstDash val="solid"/>
            <a:round/>
            <a:headEnd len="med" w="med" type="none"/>
            <a:tailEnd len="med" w="med" type="triangle"/>
          </a:ln>
        </p:spPr>
      </p:cxnSp>
      <p:sp>
        <p:nvSpPr>
          <p:cNvPr id="261" name="Google Shape;261;p41"/>
          <p:cNvSpPr txBox="1"/>
          <p:nvPr/>
        </p:nvSpPr>
        <p:spPr>
          <a:xfrm>
            <a:off x="1246213" y="4263550"/>
            <a:ext cx="273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Previous </a:t>
            </a:r>
            <a:r>
              <a:rPr lang="es" sz="1000">
                <a:solidFill>
                  <a:schemeClr val="dk1"/>
                </a:solidFill>
                <a:latin typeface="DM Sans"/>
                <a:ea typeface="DM Sans"/>
                <a:cs typeface="DM Sans"/>
                <a:sym typeface="DM Sans"/>
              </a:rPr>
              <a:t>D3.js chronology hover</a:t>
            </a:r>
            <a:endParaRPr sz="1000">
              <a:solidFill>
                <a:schemeClr val="dk1"/>
              </a:solidFill>
              <a:latin typeface="DM Sans"/>
              <a:ea typeface="DM Sans"/>
              <a:cs typeface="DM Sans"/>
              <a:sym typeface="DM Sans"/>
            </a:endParaRPr>
          </a:p>
        </p:txBody>
      </p:sp>
      <p:sp>
        <p:nvSpPr>
          <p:cNvPr id="262" name="Google Shape;262;p41"/>
          <p:cNvSpPr txBox="1"/>
          <p:nvPr/>
        </p:nvSpPr>
        <p:spPr>
          <a:xfrm>
            <a:off x="5161163" y="4263550"/>
            <a:ext cx="273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Current</a:t>
            </a:r>
            <a:r>
              <a:rPr lang="es" sz="1000">
                <a:solidFill>
                  <a:schemeClr val="dk1"/>
                </a:solidFill>
                <a:latin typeface="DM Sans"/>
                <a:ea typeface="DM Sans"/>
                <a:cs typeface="DM Sans"/>
                <a:sym typeface="DM Sans"/>
              </a:rPr>
              <a:t> D3.js chronology hover</a:t>
            </a:r>
            <a:endParaRPr sz="10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1.7 Chronology Data Visualization </a:t>
            </a:r>
            <a:endParaRPr/>
          </a:p>
          <a:p>
            <a:pPr indent="0" lvl="0" marL="0" rtl="0" algn="l">
              <a:spcBef>
                <a:spcPts val="0"/>
              </a:spcBef>
              <a:spcAft>
                <a:spcPts val="0"/>
              </a:spcAft>
              <a:buNone/>
            </a:pPr>
            <a:r>
              <a:rPr lang="es" sz="2400"/>
              <a:t>Cady Pridgeon</a:t>
            </a:r>
            <a:endParaRPr sz="2400"/>
          </a:p>
        </p:txBody>
      </p:sp>
      <p:sp>
        <p:nvSpPr>
          <p:cNvPr id="268" name="Google Shape;268;p42"/>
          <p:cNvSpPr txBox="1"/>
          <p:nvPr>
            <p:ph idx="1" type="body"/>
          </p:nvPr>
        </p:nvSpPr>
        <p:spPr>
          <a:xfrm>
            <a:off x="975000" y="1704800"/>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experience an accessible user interface on the Alabama Authors website to ensure my abilities do not interfere with viable interactions on the website.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Color contrast, tab index, and verbiage are a few aspects that make an interface accessible and inclusive. It is crucial that anyone, regardless of their abilities, should be able to access and navigate the website and visualizations with ease.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In Progress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1.7 Progress</a:t>
            </a:r>
            <a:endParaRPr sz="2400"/>
          </a:p>
        </p:txBody>
      </p:sp>
      <p:pic>
        <p:nvPicPr>
          <p:cNvPr id="274" name="Google Shape;274;p43"/>
          <p:cNvPicPr preferRelativeResize="0"/>
          <p:nvPr/>
        </p:nvPicPr>
        <p:blipFill>
          <a:blip r:embed="rId3">
            <a:alphaModFix/>
          </a:blip>
          <a:stretch>
            <a:fillRect/>
          </a:stretch>
        </p:blipFill>
        <p:spPr>
          <a:xfrm>
            <a:off x="447250" y="1655725"/>
            <a:ext cx="4025477" cy="2199476"/>
          </a:xfrm>
          <a:prstGeom prst="rect">
            <a:avLst/>
          </a:prstGeom>
          <a:noFill/>
          <a:ln cap="flat" cmpd="sng" w="19050">
            <a:solidFill>
              <a:schemeClr val="dk1"/>
            </a:solidFill>
            <a:prstDash val="solid"/>
            <a:round/>
            <a:headEnd len="sm" w="sm" type="none"/>
            <a:tailEnd len="sm" w="sm" type="none"/>
          </a:ln>
        </p:spPr>
      </p:pic>
      <p:pic>
        <p:nvPicPr>
          <p:cNvPr id="275" name="Google Shape;275;p43"/>
          <p:cNvPicPr preferRelativeResize="0"/>
          <p:nvPr/>
        </p:nvPicPr>
        <p:blipFill>
          <a:blip r:embed="rId4">
            <a:alphaModFix/>
          </a:blip>
          <a:stretch>
            <a:fillRect/>
          </a:stretch>
        </p:blipFill>
        <p:spPr>
          <a:xfrm>
            <a:off x="4671275" y="1655725"/>
            <a:ext cx="4025477" cy="2199467"/>
          </a:xfrm>
          <a:prstGeom prst="rect">
            <a:avLst/>
          </a:prstGeom>
          <a:noFill/>
          <a:ln cap="flat" cmpd="sng" w="19050">
            <a:solidFill>
              <a:schemeClr val="dk1"/>
            </a:solidFill>
            <a:prstDash val="solid"/>
            <a:round/>
            <a:headEnd len="sm" w="sm" type="none"/>
            <a:tailEnd len="sm" w="sm" type="none"/>
          </a:ln>
        </p:spPr>
      </p:pic>
      <p:sp>
        <p:nvSpPr>
          <p:cNvPr id="276" name="Google Shape;276;p43"/>
          <p:cNvSpPr txBox="1"/>
          <p:nvPr/>
        </p:nvSpPr>
        <p:spPr>
          <a:xfrm>
            <a:off x="447250" y="3855200"/>
            <a:ext cx="4025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Viewing initial D3.js chronology with trichromacy / normal vision</a:t>
            </a:r>
            <a:endParaRPr sz="1000">
              <a:solidFill>
                <a:schemeClr val="dk1"/>
              </a:solidFill>
              <a:latin typeface="DM Sans"/>
              <a:ea typeface="DM Sans"/>
              <a:cs typeface="DM Sans"/>
              <a:sym typeface="DM Sans"/>
            </a:endParaRPr>
          </a:p>
        </p:txBody>
      </p:sp>
      <p:sp>
        <p:nvSpPr>
          <p:cNvPr id="277" name="Google Shape;277;p43"/>
          <p:cNvSpPr txBox="1"/>
          <p:nvPr/>
        </p:nvSpPr>
        <p:spPr>
          <a:xfrm>
            <a:off x="4671275" y="3855200"/>
            <a:ext cx="4025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Viewing </a:t>
            </a:r>
            <a:r>
              <a:rPr lang="es" sz="1000">
                <a:solidFill>
                  <a:schemeClr val="dk1"/>
                </a:solidFill>
                <a:latin typeface="DM Sans"/>
                <a:ea typeface="DM Sans"/>
                <a:cs typeface="DM Sans"/>
                <a:sym typeface="DM Sans"/>
              </a:rPr>
              <a:t>initial</a:t>
            </a:r>
            <a:r>
              <a:rPr lang="es" sz="1000">
                <a:solidFill>
                  <a:schemeClr val="dk1"/>
                </a:solidFill>
                <a:latin typeface="DM Sans"/>
                <a:ea typeface="DM Sans"/>
                <a:cs typeface="DM Sans"/>
                <a:sym typeface="DM Sans"/>
              </a:rPr>
              <a:t> D3.js chronology with red-blindness / protanopia</a:t>
            </a:r>
            <a:endParaRPr sz="100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Alabama Authors</a:t>
            </a:r>
            <a:endParaRPr/>
          </a:p>
          <a:p>
            <a:pPr indent="0" lvl="0" marL="0" rtl="0" algn="l">
              <a:spcBef>
                <a:spcPts val="0"/>
              </a:spcBef>
              <a:spcAft>
                <a:spcPts val="0"/>
              </a:spcAft>
              <a:buNone/>
            </a:pPr>
            <a:r>
              <a:rPr lang="es" sz="2400"/>
              <a:t>Laura Wilson</a:t>
            </a:r>
            <a:endParaRPr sz="2400"/>
          </a:p>
        </p:txBody>
      </p:sp>
      <p:sp>
        <p:nvSpPr>
          <p:cNvPr id="145" name="Google Shape;145;p26"/>
          <p:cNvSpPr txBox="1"/>
          <p:nvPr>
            <p:ph idx="1" type="body"/>
          </p:nvPr>
        </p:nvSpPr>
        <p:spPr>
          <a:xfrm>
            <a:off x="975000" y="1704800"/>
            <a:ext cx="3723000" cy="285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Introduction</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Alabama Authors of the 19th and 20th Centuries</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Dr. Beverly Park Rilett</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Project Mission</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Visualize wealth of data</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Author lifespans</a:t>
            </a:r>
            <a:endParaRPr>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Chronology</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Encourages data exploration</a:t>
            </a:r>
            <a:endParaRPr>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Valuable for research</a:t>
            </a:r>
            <a:endParaRPr>
              <a:solidFill>
                <a:schemeClr val="dk1"/>
              </a:solidFill>
              <a:latin typeface="DM Sans"/>
              <a:ea typeface="DM Sans"/>
              <a:cs typeface="DM Sans"/>
              <a:sym typeface="DM Sans"/>
            </a:endParaRPr>
          </a:p>
        </p:txBody>
      </p:sp>
      <p:pic>
        <p:nvPicPr>
          <p:cNvPr id="146" name="Google Shape;146;p26"/>
          <p:cNvPicPr preferRelativeResize="0"/>
          <p:nvPr/>
        </p:nvPicPr>
        <p:blipFill rotWithShape="1">
          <a:blip r:embed="rId3">
            <a:alphaModFix/>
          </a:blip>
          <a:srcRect b="0" l="1332" r="0" t="0"/>
          <a:stretch/>
        </p:blipFill>
        <p:spPr>
          <a:xfrm>
            <a:off x="5295700" y="635812"/>
            <a:ext cx="3347101" cy="3379276"/>
          </a:xfrm>
          <a:prstGeom prst="rect">
            <a:avLst/>
          </a:prstGeom>
          <a:noFill/>
          <a:ln cap="flat" cmpd="sng" w="19050">
            <a:solidFill>
              <a:schemeClr val="dk1"/>
            </a:solidFill>
            <a:prstDash val="solid"/>
            <a:round/>
            <a:headEnd len="sm" w="sm" type="none"/>
            <a:tailEnd len="sm" w="sm" type="none"/>
          </a:ln>
        </p:spPr>
      </p:pic>
      <p:sp>
        <p:nvSpPr>
          <p:cNvPr id="147" name="Google Shape;147;p26"/>
          <p:cNvSpPr txBox="1"/>
          <p:nvPr/>
        </p:nvSpPr>
        <p:spPr>
          <a:xfrm>
            <a:off x="5295700" y="4015100"/>
            <a:ext cx="3347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Sample of the AL Author Collection from the Alabama Authors website</a:t>
            </a:r>
            <a:endParaRPr sz="1000">
              <a:solidFill>
                <a:schemeClr val="dk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1.7 Progress</a:t>
            </a:r>
            <a:endParaRPr sz="2400"/>
          </a:p>
        </p:txBody>
      </p:sp>
      <p:sp>
        <p:nvSpPr>
          <p:cNvPr id="283" name="Google Shape;283;p44"/>
          <p:cNvSpPr txBox="1"/>
          <p:nvPr/>
        </p:nvSpPr>
        <p:spPr>
          <a:xfrm>
            <a:off x="447250" y="3855200"/>
            <a:ext cx="4025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Viewing current D3.js chronology with trichromacy / normal vision</a:t>
            </a:r>
            <a:endParaRPr sz="1000">
              <a:solidFill>
                <a:schemeClr val="dk1"/>
              </a:solidFill>
              <a:latin typeface="DM Sans"/>
              <a:ea typeface="DM Sans"/>
              <a:cs typeface="DM Sans"/>
              <a:sym typeface="DM Sans"/>
            </a:endParaRPr>
          </a:p>
        </p:txBody>
      </p:sp>
      <p:sp>
        <p:nvSpPr>
          <p:cNvPr id="284" name="Google Shape;284;p44"/>
          <p:cNvSpPr txBox="1"/>
          <p:nvPr/>
        </p:nvSpPr>
        <p:spPr>
          <a:xfrm>
            <a:off x="4671275" y="3855200"/>
            <a:ext cx="4025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Viewing current D3.js chronology with red-blindness / protanopia</a:t>
            </a:r>
            <a:endParaRPr sz="1000">
              <a:solidFill>
                <a:schemeClr val="dk1"/>
              </a:solidFill>
              <a:latin typeface="DM Sans"/>
              <a:ea typeface="DM Sans"/>
              <a:cs typeface="DM Sans"/>
              <a:sym typeface="DM Sans"/>
            </a:endParaRPr>
          </a:p>
        </p:txBody>
      </p:sp>
      <p:pic>
        <p:nvPicPr>
          <p:cNvPr id="285" name="Google Shape;285;p44"/>
          <p:cNvPicPr preferRelativeResize="0"/>
          <p:nvPr/>
        </p:nvPicPr>
        <p:blipFill>
          <a:blip r:embed="rId3">
            <a:alphaModFix/>
          </a:blip>
          <a:stretch>
            <a:fillRect/>
          </a:stretch>
        </p:blipFill>
        <p:spPr>
          <a:xfrm>
            <a:off x="447215" y="1655738"/>
            <a:ext cx="4025477" cy="2199459"/>
          </a:xfrm>
          <a:prstGeom prst="rect">
            <a:avLst/>
          </a:prstGeom>
          <a:noFill/>
          <a:ln cap="flat" cmpd="sng" w="19050">
            <a:solidFill>
              <a:schemeClr val="dk1"/>
            </a:solidFill>
            <a:prstDash val="solid"/>
            <a:round/>
            <a:headEnd len="sm" w="sm" type="none"/>
            <a:tailEnd len="sm" w="sm" type="none"/>
          </a:ln>
        </p:spPr>
      </p:pic>
      <p:pic>
        <p:nvPicPr>
          <p:cNvPr id="286" name="Google Shape;286;p44"/>
          <p:cNvPicPr preferRelativeResize="0"/>
          <p:nvPr/>
        </p:nvPicPr>
        <p:blipFill>
          <a:blip r:embed="rId4">
            <a:alphaModFix/>
          </a:blip>
          <a:stretch>
            <a:fillRect/>
          </a:stretch>
        </p:blipFill>
        <p:spPr>
          <a:xfrm>
            <a:off x="4671249" y="1655750"/>
            <a:ext cx="4025441" cy="219945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1.8 Chronology Data Visualization </a:t>
            </a:r>
            <a:endParaRPr/>
          </a:p>
          <a:p>
            <a:pPr indent="0" lvl="0" marL="0" rtl="0" algn="l">
              <a:spcBef>
                <a:spcPts val="0"/>
              </a:spcBef>
              <a:spcAft>
                <a:spcPts val="0"/>
              </a:spcAft>
              <a:buNone/>
            </a:pPr>
            <a:r>
              <a:rPr lang="es" sz="2400"/>
              <a:t>Cady Pridgeon</a:t>
            </a:r>
            <a:endParaRPr sz="2400"/>
          </a:p>
        </p:txBody>
      </p:sp>
      <p:sp>
        <p:nvSpPr>
          <p:cNvPr id="292" name="Google Shape;292;p45"/>
          <p:cNvSpPr txBox="1"/>
          <p:nvPr>
            <p:ph idx="1" type="body"/>
          </p:nvPr>
        </p:nvSpPr>
        <p:spPr>
          <a:xfrm>
            <a:off x="975000" y="17144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view only the 150 completed Alabama Authors found on the website on the chronology to bring improved alignment and consistency to my research and exploration experience.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Previously, the D3.js chronology visualization utilized the 1700 author data entries, even though these authors were not published on the website. To keep the visualization and website more consistent, the chronology would use the author collection data.</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1.8 Progress</a:t>
            </a:r>
            <a:endParaRPr sz="2400"/>
          </a:p>
        </p:txBody>
      </p:sp>
      <p:sp>
        <p:nvSpPr>
          <p:cNvPr id="298" name="Google Shape;298;p46"/>
          <p:cNvSpPr txBox="1"/>
          <p:nvPr/>
        </p:nvSpPr>
        <p:spPr>
          <a:xfrm>
            <a:off x="447250" y="3855200"/>
            <a:ext cx="4025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Viewing D3.js chronology with 1700 author entries</a:t>
            </a:r>
            <a:endParaRPr sz="1000">
              <a:solidFill>
                <a:schemeClr val="dk1"/>
              </a:solidFill>
              <a:latin typeface="DM Sans"/>
              <a:ea typeface="DM Sans"/>
              <a:cs typeface="DM Sans"/>
              <a:sym typeface="DM Sans"/>
            </a:endParaRPr>
          </a:p>
        </p:txBody>
      </p:sp>
      <p:sp>
        <p:nvSpPr>
          <p:cNvPr id="299" name="Google Shape;299;p46"/>
          <p:cNvSpPr txBox="1"/>
          <p:nvPr/>
        </p:nvSpPr>
        <p:spPr>
          <a:xfrm>
            <a:off x="4671275" y="3855200"/>
            <a:ext cx="4025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Viewing D3.js chronology with 150 author entries</a:t>
            </a:r>
            <a:endParaRPr sz="1000">
              <a:solidFill>
                <a:schemeClr val="dk1"/>
              </a:solidFill>
              <a:latin typeface="DM Sans"/>
              <a:ea typeface="DM Sans"/>
              <a:cs typeface="DM Sans"/>
              <a:sym typeface="DM Sans"/>
            </a:endParaRPr>
          </a:p>
        </p:txBody>
      </p:sp>
      <p:pic>
        <p:nvPicPr>
          <p:cNvPr id="300" name="Google Shape;300;p46"/>
          <p:cNvPicPr preferRelativeResize="0"/>
          <p:nvPr/>
        </p:nvPicPr>
        <p:blipFill>
          <a:blip r:embed="rId3">
            <a:alphaModFix/>
          </a:blip>
          <a:stretch>
            <a:fillRect/>
          </a:stretch>
        </p:blipFill>
        <p:spPr>
          <a:xfrm>
            <a:off x="447250" y="1655778"/>
            <a:ext cx="4025400" cy="2199422"/>
          </a:xfrm>
          <a:prstGeom prst="rect">
            <a:avLst/>
          </a:prstGeom>
          <a:noFill/>
          <a:ln cap="flat" cmpd="sng" w="19050">
            <a:solidFill>
              <a:schemeClr val="dk1"/>
            </a:solidFill>
            <a:prstDash val="solid"/>
            <a:round/>
            <a:headEnd len="sm" w="sm" type="none"/>
            <a:tailEnd len="sm" w="sm" type="none"/>
          </a:ln>
        </p:spPr>
      </p:pic>
      <p:pic>
        <p:nvPicPr>
          <p:cNvPr id="301" name="Google Shape;301;p46"/>
          <p:cNvPicPr preferRelativeResize="0"/>
          <p:nvPr/>
        </p:nvPicPr>
        <p:blipFill>
          <a:blip r:embed="rId4">
            <a:alphaModFix/>
          </a:blip>
          <a:stretch>
            <a:fillRect/>
          </a:stretch>
        </p:blipFill>
        <p:spPr>
          <a:xfrm>
            <a:off x="4671275" y="1655791"/>
            <a:ext cx="4025400" cy="2199397"/>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5" name="Shape 305"/>
        <p:cNvGrpSpPr/>
        <p:nvPr/>
      </p:nvGrpSpPr>
      <p:grpSpPr>
        <a:xfrm>
          <a:off x="0" y="0"/>
          <a:ext cx="0" cy="0"/>
          <a:chOff x="0" y="0"/>
          <a:chExt cx="0" cy="0"/>
        </a:xfrm>
      </p:grpSpPr>
      <p:sp>
        <p:nvSpPr>
          <p:cNvPr id="306" name="Google Shape;306;p4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2.0</a:t>
            </a:r>
            <a:r>
              <a:rPr lang="es"/>
              <a:t> </a:t>
            </a:r>
            <a:r>
              <a:rPr lang="es"/>
              <a:t>Author Details Page </a:t>
            </a:r>
            <a:r>
              <a:rPr lang="es"/>
              <a:t> </a:t>
            </a:r>
            <a:endParaRPr/>
          </a:p>
          <a:p>
            <a:pPr indent="0" lvl="0" marL="0" rtl="0" algn="l">
              <a:spcBef>
                <a:spcPts val="0"/>
              </a:spcBef>
              <a:spcAft>
                <a:spcPts val="0"/>
              </a:spcAft>
              <a:buNone/>
            </a:pPr>
            <a:r>
              <a:rPr lang="es" sz="2400"/>
              <a:t>Cady Pridgeon</a:t>
            </a:r>
            <a:endParaRPr sz="2400"/>
          </a:p>
        </p:txBody>
      </p:sp>
      <p:sp>
        <p:nvSpPr>
          <p:cNvPr id="307" name="Google Shape;307;p47"/>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view an author's date of birth and date of death on their details page to quickly remember the period they lived through.</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While users can view an author's date of birth on data visualizations, their birth date and death date are missing from their detail page. This could frustrate users by creating an inconsistency in data availability over various pages on the site.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Discarded</a:t>
            </a:r>
            <a:endParaRPr sz="1400">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8"/>
          <p:cNvSpPr txBox="1"/>
          <p:nvPr>
            <p:ph idx="1" type="body"/>
          </p:nvPr>
        </p:nvSpPr>
        <p:spPr>
          <a:xfrm>
            <a:off x="975000" y="171412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As a user, I want to view publications from the Alabama Authors Book List Collection on an interactive calendar wheel.</a:t>
            </a:r>
            <a:endParaRPr sz="17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An interactive calendar wheel visualization would enable users to access specific time periods to identify and analyze the associated publications. This would facilitate the education, understanding, and research of the publications.</a:t>
            </a:r>
            <a:endParaRPr sz="17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p:txBody>
      </p:sp>
      <p:sp>
        <p:nvSpPr>
          <p:cNvPr id="313" name="Google Shape;313;p4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3.0 Calendar Wheel Visualization   </a:t>
            </a:r>
            <a:endParaRPr/>
          </a:p>
          <a:p>
            <a:pPr indent="0" lvl="0" marL="0" rtl="0" algn="l">
              <a:spcBef>
                <a:spcPts val="0"/>
              </a:spcBef>
              <a:spcAft>
                <a:spcPts val="0"/>
              </a:spcAft>
              <a:buNone/>
            </a:pPr>
            <a:r>
              <a:rPr lang="es" sz="2400"/>
              <a:t>Amee Kivette</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3.0 Progress</a:t>
            </a:r>
            <a:endParaRPr/>
          </a:p>
          <a:p>
            <a:pPr indent="0" lvl="0" marL="0" rtl="0" algn="l">
              <a:spcBef>
                <a:spcPts val="0"/>
              </a:spcBef>
              <a:spcAft>
                <a:spcPts val="0"/>
              </a:spcAft>
              <a:buNone/>
            </a:pPr>
            <a:r>
              <a:t/>
            </a:r>
            <a:endParaRPr sz="2400"/>
          </a:p>
        </p:txBody>
      </p:sp>
      <p:pic>
        <p:nvPicPr>
          <p:cNvPr id="319" name="Google Shape;319;p49"/>
          <p:cNvPicPr preferRelativeResize="0"/>
          <p:nvPr/>
        </p:nvPicPr>
        <p:blipFill rotWithShape="1">
          <a:blip r:embed="rId3">
            <a:alphaModFix/>
          </a:blip>
          <a:srcRect b="0" l="0" r="0" t="0"/>
          <a:stretch/>
        </p:blipFill>
        <p:spPr>
          <a:xfrm>
            <a:off x="1292850" y="1200375"/>
            <a:ext cx="6558300" cy="3158675"/>
          </a:xfrm>
          <a:prstGeom prst="rect">
            <a:avLst/>
          </a:prstGeom>
          <a:noFill/>
          <a:ln cap="flat" cmpd="sng" w="19050">
            <a:solidFill>
              <a:schemeClr val="dk1"/>
            </a:solidFill>
            <a:prstDash val="solid"/>
            <a:round/>
            <a:headEnd len="sm" w="sm" type="none"/>
            <a:tailEnd len="sm" w="sm" type="none"/>
          </a:ln>
        </p:spPr>
      </p:pic>
      <p:sp>
        <p:nvSpPr>
          <p:cNvPr id="320" name="Google Shape;320;p49"/>
          <p:cNvSpPr txBox="1"/>
          <p:nvPr/>
        </p:nvSpPr>
        <p:spPr>
          <a:xfrm>
            <a:off x="3083700" y="4359050"/>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a:t>
            </a:r>
            <a:r>
              <a:rPr lang="es" sz="1000">
                <a:solidFill>
                  <a:schemeClr val="dk1"/>
                </a:solidFill>
                <a:latin typeface="DM Sans"/>
                <a:ea typeface="DM Sans"/>
                <a:cs typeface="DM Sans"/>
                <a:sym typeface="DM Sans"/>
              </a:rPr>
              <a:t> publication </a:t>
            </a:r>
            <a:r>
              <a:rPr lang="es" sz="1000">
                <a:solidFill>
                  <a:schemeClr val="dk1"/>
                </a:solidFill>
                <a:latin typeface="DM Sans"/>
                <a:ea typeface="DM Sans"/>
                <a:cs typeface="DM Sans"/>
                <a:sym typeface="DM Sans"/>
              </a:rPr>
              <a:t>data visualization</a:t>
            </a:r>
            <a:endParaRPr sz="10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0"/>
          <p:cNvSpPr txBox="1"/>
          <p:nvPr>
            <p:ph idx="1" type="body"/>
          </p:nvPr>
        </p:nvSpPr>
        <p:spPr>
          <a:xfrm>
            <a:off x="975000" y="1714150"/>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As a user, I want to view the publication densities of each time period on the calendar wheel as a heat map.</a:t>
            </a:r>
            <a:endParaRPr sz="2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 heat map of the publication densities would provide a comprehensive view of the magnitude of the collection throughout the decades of the 19th and 20th centuries.</a:t>
            </a:r>
            <a:endParaRPr sz="2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In Progress</a:t>
            </a:r>
            <a:endParaRPr sz="1400">
              <a:solidFill>
                <a:schemeClr val="dk1"/>
              </a:solidFill>
              <a:latin typeface="DM Sans"/>
              <a:ea typeface="DM Sans"/>
              <a:cs typeface="DM Sans"/>
              <a:sym typeface="DM Sans"/>
            </a:endParaRPr>
          </a:p>
        </p:txBody>
      </p:sp>
      <p:sp>
        <p:nvSpPr>
          <p:cNvPr id="326" name="Google Shape;326;p5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3.1 Calendar Wheel Visualization   </a:t>
            </a:r>
            <a:endParaRPr/>
          </a:p>
          <a:p>
            <a:pPr indent="0" lvl="0" marL="0" rtl="0" algn="l">
              <a:spcBef>
                <a:spcPts val="0"/>
              </a:spcBef>
              <a:spcAft>
                <a:spcPts val="0"/>
              </a:spcAft>
              <a:buNone/>
            </a:pPr>
            <a:r>
              <a:rPr lang="es" sz="2400"/>
              <a:t>Amee Kivette</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3.1 Progress</a:t>
            </a:r>
            <a:endParaRPr/>
          </a:p>
          <a:p>
            <a:pPr indent="0" lvl="0" marL="0" rtl="0" algn="l">
              <a:spcBef>
                <a:spcPts val="0"/>
              </a:spcBef>
              <a:spcAft>
                <a:spcPts val="0"/>
              </a:spcAft>
              <a:buNone/>
            </a:pPr>
            <a:r>
              <a:t/>
            </a:r>
            <a:endParaRPr sz="2400"/>
          </a:p>
        </p:txBody>
      </p:sp>
      <p:pic>
        <p:nvPicPr>
          <p:cNvPr id="332" name="Google Shape;332;p51"/>
          <p:cNvPicPr preferRelativeResize="0"/>
          <p:nvPr/>
        </p:nvPicPr>
        <p:blipFill rotWithShape="1">
          <a:blip r:embed="rId3">
            <a:alphaModFix/>
          </a:blip>
          <a:srcRect b="0" l="0" r="0" t="0"/>
          <a:stretch/>
        </p:blipFill>
        <p:spPr>
          <a:xfrm>
            <a:off x="5818563" y="1242550"/>
            <a:ext cx="2404228" cy="2990500"/>
          </a:xfrm>
          <a:prstGeom prst="rect">
            <a:avLst/>
          </a:prstGeom>
          <a:noFill/>
          <a:ln cap="flat" cmpd="sng" w="19050">
            <a:solidFill>
              <a:schemeClr val="dk1"/>
            </a:solidFill>
            <a:prstDash val="solid"/>
            <a:round/>
            <a:headEnd len="sm" w="sm" type="none"/>
            <a:tailEnd len="sm" w="sm" type="none"/>
          </a:ln>
        </p:spPr>
      </p:pic>
      <p:sp>
        <p:nvSpPr>
          <p:cNvPr id="333" name="Google Shape;333;p51"/>
          <p:cNvSpPr txBox="1"/>
          <p:nvPr/>
        </p:nvSpPr>
        <p:spPr>
          <a:xfrm>
            <a:off x="1339463" y="4058275"/>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publication data visualization</a:t>
            </a:r>
            <a:endParaRPr sz="1000">
              <a:solidFill>
                <a:schemeClr val="dk1"/>
              </a:solidFill>
              <a:latin typeface="DM Sans"/>
              <a:ea typeface="DM Sans"/>
              <a:cs typeface="DM Sans"/>
              <a:sym typeface="DM Sans"/>
            </a:endParaRPr>
          </a:p>
        </p:txBody>
      </p:sp>
      <p:pic>
        <p:nvPicPr>
          <p:cNvPr id="334" name="Google Shape;334;p51"/>
          <p:cNvPicPr preferRelativeResize="0"/>
          <p:nvPr/>
        </p:nvPicPr>
        <p:blipFill rotWithShape="1">
          <a:blip r:embed="rId4">
            <a:alphaModFix/>
          </a:blip>
          <a:srcRect b="0" l="3360" r="16447" t="0"/>
          <a:stretch/>
        </p:blipFill>
        <p:spPr>
          <a:xfrm>
            <a:off x="635001" y="1417325"/>
            <a:ext cx="4385526" cy="2640949"/>
          </a:xfrm>
          <a:prstGeom prst="rect">
            <a:avLst/>
          </a:prstGeom>
          <a:noFill/>
          <a:ln cap="flat" cmpd="sng" w="19050">
            <a:solidFill>
              <a:schemeClr val="dk1"/>
            </a:solidFill>
            <a:prstDash val="solid"/>
            <a:round/>
            <a:headEnd len="sm" w="sm" type="none"/>
            <a:tailEnd len="sm" w="sm" type="none"/>
          </a:ln>
        </p:spPr>
      </p:pic>
      <p:sp>
        <p:nvSpPr>
          <p:cNvPr id="335" name="Google Shape;335;p51"/>
          <p:cNvSpPr txBox="1"/>
          <p:nvPr/>
        </p:nvSpPr>
        <p:spPr>
          <a:xfrm>
            <a:off x="5532375" y="4233050"/>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publication densities by decade</a:t>
            </a:r>
            <a:endParaRPr sz="10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2"/>
          <p:cNvSpPr txBox="1"/>
          <p:nvPr>
            <p:ph idx="1" type="body"/>
          </p:nvPr>
        </p:nvSpPr>
        <p:spPr>
          <a:xfrm>
            <a:off x="975000" y="171412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As a user, I want to be able to interact with publication items on the visualization to access their details page, allowing me to quickly learn more about publications directly from the chronology.</a:t>
            </a:r>
            <a:endParaRPr sz="2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There are detailed pages for each publication in the database, so it would support research and education about publications by permitting users to access these informative pages straight from a visualization.</a:t>
            </a:r>
            <a:endParaRPr sz="2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p:txBody>
      </p:sp>
      <p:sp>
        <p:nvSpPr>
          <p:cNvPr id="341" name="Google Shape;341;p5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3.2 </a:t>
            </a:r>
            <a:r>
              <a:rPr lang="es"/>
              <a:t>Calendar</a:t>
            </a:r>
            <a:r>
              <a:rPr lang="es"/>
              <a:t> Wheel Visualization   </a:t>
            </a:r>
            <a:endParaRPr/>
          </a:p>
          <a:p>
            <a:pPr indent="0" lvl="0" marL="0" rtl="0" algn="l">
              <a:spcBef>
                <a:spcPts val="0"/>
              </a:spcBef>
              <a:spcAft>
                <a:spcPts val="0"/>
              </a:spcAft>
              <a:buNone/>
            </a:pPr>
            <a:r>
              <a:rPr lang="es" sz="2400"/>
              <a:t>Amee Kivette</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3.2 Progress</a:t>
            </a:r>
            <a:endParaRPr/>
          </a:p>
          <a:p>
            <a:pPr indent="0" lvl="0" marL="0" rtl="0" algn="l">
              <a:spcBef>
                <a:spcPts val="0"/>
              </a:spcBef>
              <a:spcAft>
                <a:spcPts val="0"/>
              </a:spcAft>
              <a:buNone/>
            </a:pPr>
            <a:r>
              <a:t/>
            </a:r>
            <a:endParaRPr sz="2400"/>
          </a:p>
        </p:txBody>
      </p:sp>
      <p:pic>
        <p:nvPicPr>
          <p:cNvPr id="347" name="Google Shape;347;p53"/>
          <p:cNvPicPr preferRelativeResize="0"/>
          <p:nvPr/>
        </p:nvPicPr>
        <p:blipFill rotWithShape="1">
          <a:blip r:embed="rId3">
            <a:alphaModFix/>
          </a:blip>
          <a:srcRect b="0" l="2492" r="11544" t="0"/>
          <a:stretch/>
        </p:blipFill>
        <p:spPr>
          <a:xfrm>
            <a:off x="507537" y="1402887"/>
            <a:ext cx="3815588" cy="2337724"/>
          </a:xfrm>
          <a:prstGeom prst="rect">
            <a:avLst/>
          </a:prstGeom>
          <a:noFill/>
          <a:ln cap="flat" cmpd="sng" w="19050">
            <a:solidFill>
              <a:schemeClr val="dk1"/>
            </a:solidFill>
            <a:prstDash val="solid"/>
            <a:round/>
            <a:headEnd len="sm" w="sm" type="none"/>
            <a:tailEnd len="sm" w="sm" type="none"/>
          </a:ln>
        </p:spPr>
      </p:pic>
      <p:sp>
        <p:nvSpPr>
          <p:cNvPr id="348" name="Google Shape;348;p53"/>
          <p:cNvSpPr txBox="1"/>
          <p:nvPr/>
        </p:nvSpPr>
        <p:spPr>
          <a:xfrm>
            <a:off x="4706975" y="3740600"/>
            <a:ext cx="392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Details page for selected publication on Alabama Authors website</a:t>
            </a:r>
            <a:endParaRPr sz="1000">
              <a:solidFill>
                <a:schemeClr val="dk1"/>
              </a:solidFill>
              <a:latin typeface="DM Sans"/>
              <a:ea typeface="DM Sans"/>
              <a:cs typeface="DM Sans"/>
              <a:sym typeface="DM Sans"/>
            </a:endParaRPr>
          </a:p>
        </p:txBody>
      </p:sp>
      <p:pic>
        <p:nvPicPr>
          <p:cNvPr id="349" name="Google Shape;349;p53"/>
          <p:cNvPicPr preferRelativeResize="0"/>
          <p:nvPr/>
        </p:nvPicPr>
        <p:blipFill rotWithShape="1">
          <a:blip r:embed="rId4">
            <a:alphaModFix/>
          </a:blip>
          <a:srcRect b="0" l="8596" r="8587" t="0"/>
          <a:stretch/>
        </p:blipFill>
        <p:spPr>
          <a:xfrm>
            <a:off x="4706963" y="1402889"/>
            <a:ext cx="3929498" cy="2337724"/>
          </a:xfrm>
          <a:prstGeom prst="rect">
            <a:avLst/>
          </a:prstGeom>
          <a:noFill/>
          <a:ln cap="flat" cmpd="sng" w="19050">
            <a:solidFill>
              <a:schemeClr val="dk1"/>
            </a:solidFill>
            <a:prstDash val="solid"/>
            <a:round/>
            <a:headEnd len="sm" w="sm" type="none"/>
            <a:tailEnd len="sm" w="sm" type="none"/>
          </a:ln>
        </p:spPr>
      </p:pic>
      <p:sp>
        <p:nvSpPr>
          <p:cNvPr id="350" name="Google Shape;350;p53"/>
          <p:cNvSpPr txBox="1"/>
          <p:nvPr/>
        </p:nvSpPr>
        <p:spPr>
          <a:xfrm>
            <a:off x="927025" y="3757575"/>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publication data visualization </a:t>
            </a:r>
            <a:endParaRPr sz="100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System Metaphor &amp; Cycle Intent</a:t>
            </a:r>
            <a:endParaRPr/>
          </a:p>
          <a:p>
            <a:pPr indent="0" lvl="0" marL="0" rtl="0" algn="l">
              <a:spcBef>
                <a:spcPts val="0"/>
              </a:spcBef>
              <a:spcAft>
                <a:spcPts val="0"/>
              </a:spcAft>
              <a:buNone/>
            </a:pPr>
            <a:r>
              <a:rPr lang="es" sz="2400"/>
              <a:t>Laura Wilson</a:t>
            </a:r>
            <a:endParaRPr sz="2400"/>
          </a:p>
        </p:txBody>
      </p:sp>
      <p:sp>
        <p:nvSpPr>
          <p:cNvPr id="153" name="Google Shape;153;p27"/>
          <p:cNvSpPr txBox="1"/>
          <p:nvPr>
            <p:ph idx="1" type="body"/>
          </p:nvPr>
        </p:nvSpPr>
        <p:spPr>
          <a:xfrm>
            <a:off x="975000" y="1704800"/>
            <a:ext cx="4710900" cy="285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System Metaphor</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Museum exhibit</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Allows visitors to take a glance before diving in</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Cycle Intent</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D3.js Chronology</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SzPts val="1400"/>
              <a:buFont typeface="DM Sans"/>
              <a:buChar char="○"/>
            </a:pPr>
            <a:r>
              <a:rPr lang="es">
                <a:solidFill>
                  <a:schemeClr val="dk1"/>
                </a:solidFill>
                <a:latin typeface="DM Sans"/>
                <a:ea typeface="DM Sans"/>
                <a:cs typeface="DM Sans"/>
                <a:sym typeface="DM Sans"/>
              </a:rPr>
              <a:t>Use the Alabama Authors Collection data</a:t>
            </a:r>
            <a:endParaRPr>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Polish supporting features</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Neatline Chronology</a:t>
            </a:r>
            <a:endParaRPr sz="1400">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Expand on sunburst chart</a:t>
            </a:r>
            <a:endParaRPr>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Add data points onto timeline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sz="1400">
              <a:solidFill>
                <a:schemeClr val="dk1"/>
              </a:solidFill>
              <a:latin typeface="DM Sans"/>
              <a:ea typeface="DM Sans"/>
              <a:cs typeface="DM Sans"/>
              <a:sym typeface="DM Sans"/>
            </a:endParaRPr>
          </a:p>
        </p:txBody>
      </p:sp>
      <p:pic>
        <p:nvPicPr>
          <p:cNvPr id="154" name="Google Shape;154;p27"/>
          <p:cNvPicPr preferRelativeResize="0"/>
          <p:nvPr/>
        </p:nvPicPr>
        <p:blipFill rotWithShape="1">
          <a:blip r:embed="rId3">
            <a:alphaModFix/>
          </a:blip>
          <a:srcRect b="0" l="10099" r="24150" t="0"/>
          <a:stretch/>
        </p:blipFill>
        <p:spPr>
          <a:xfrm>
            <a:off x="5957725" y="1637000"/>
            <a:ext cx="2533852" cy="2568701"/>
          </a:xfrm>
          <a:prstGeom prst="rect">
            <a:avLst/>
          </a:prstGeom>
          <a:noFill/>
          <a:ln cap="flat" cmpd="sng" w="19050">
            <a:solidFill>
              <a:schemeClr val="dk1"/>
            </a:solidFill>
            <a:prstDash val="solid"/>
            <a:round/>
            <a:headEnd len="sm" w="sm" type="none"/>
            <a:tailEnd len="sm" w="sm" type="none"/>
          </a:ln>
        </p:spPr>
      </p:pic>
      <p:sp>
        <p:nvSpPr>
          <p:cNvPr id="155" name="Google Shape;155;p27"/>
          <p:cNvSpPr txBox="1"/>
          <p:nvPr/>
        </p:nvSpPr>
        <p:spPr>
          <a:xfrm>
            <a:off x="5736350" y="4205700"/>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Person viewing art at an art gallery or exhibit</a:t>
            </a:r>
            <a:endParaRPr sz="1000">
              <a:solidFill>
                <a:schemeClr val="dk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4" name="Shape 354"/>
        <p:cNvGrpSpPr/>
        <p:nvPr/>
      </p:nvGrpSpPr>
      <p:grpSpPr>
        <a:xfrm>
          <a:off x="0" y="0"/>
          <a:ext cx="0" cy="0"/>
          <a:chOff x="0" y="0"/>
          <a:chExt cx="0" cy="0"/>
        </a:xfrm>
      </p:grpSpPr>
      <p:sp>
        <p:nvSpPr>
          <p:cNvPr id="355" name="Google Shape;355;p5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3.3</a:t>
            </a:r>
            <a:r>
              <a:rPr lang="es"/>
              <a:t> </a:t>
            </a:r>
            <a:r>
              <a:rPr lang="es"/>
              <a:t>Calendar</a:t>
            </a:r>
            <a:r>
              <a:rPr lang="es"/>
              <a:t> Wheel Visualization </a:t>
            </a:r>
            <a:endParaRPr/>
          </a:p>
          <a:p>
            <a:pPr indent="0" lvl="0" marL="0" rtl="0" algn="l">
              <a:spcBef>
                <a:spcPts val="0"/>
              </a:spcBef>
              <a:spcAft>
                <a:spcPts val="0"/>
              </a:spcAft>
              <a:buNone/>
            </a:pPr>
            <a:r>
              <a:rPr lang="es" sz="2400"/>
              <a:t>Amee Kivette</a:t>
            </a:r>
            <a:endParaRPr sz="2400"/>
          </a:p>
        </p:txBody>
      </p:sp>
      <p:sp>
        <p:nvSpPr>
          <p:cNvPr id="356" name="Google Shape;356;p54"/>
          <p:cNvSpPr txBox="1"/>
          <p:nvPr>
            <p:ph idx="1" type="body"/>
          </p:nvPr>
        </p:nvSpPr>
        <p:spPr>
          <a:xfrm>
            <a:off x="975000" y="1714500"/>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an administrator, I want to be able to manage the chronology/timeline data visualization with Omeka Classic to avoid issues with GitHub repository connections.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Sometimes data visualizations are connected to the digital humanities websites by hosting the visualization on a GitHub repository and displaying the result on the website with an iframe. To prevent frustrations associated with this,  we must create our visualization using plugins supported by Omeka Classic.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0" name="Shape 360"/>
        <p:cNvGrpSpPr/>
        <p:nvPr/>
      </p:nvGrpSpPr>
      <p:grpSpPr>
        <a:xfrm>
          <a:off x="0" y="0"/>
          <a:ext cx="0" cy="0"/>
          <a:chOff x="0" y="0"/>
          <a:chExt cx="0" cy="0"/>
        </a:xfrm>
      </p:grpSpPr>
      <p:sp>
        <p:nvSpPr>
          <p:cNvPr id="361" name="Google Shape;361;p5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3.3 Progress</a:t>
            </a:r>
            <a:endParaRPr sz="2400"/>
          </a:p>
        </p:txBody>
      </p:sp>
      <p:sp>
        <p:nvSpPr>
          <p:cNvPr id="362" name="Google Shape;362;p55"/>
          <p:cNvSpPr txBox="1"/>
          <p:nvPr/>
        </p:nvSpPr>
        <p:spPr>
          <a:xfrm>
            <a:off x="1274324" y="3809575"/>
            <a:ext cx="6595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Time plugin</a:t>
            </a:r>
            <a:endParaRPr sz="1000">
              <a:solidFill>
                <a:schemeClr val="dk1"/>
              </a:solidFill>
              <a:latin typeface="DM Sans"/>
              <a:ea typeface="DM Sans"/>
              <a:cs typeface="DM Sans"/>
              <a:sym typeface="DM Sans"/>
            </a:endParaRPr>
          </a:p>
        </p:txBody>
      </p:sp>
      <p:pic>
        <p:nvPicPr>
          <p:cNvPr id="363" name="Google Shape;363;p55"/>
          <p:cNvPicPr preferRelativeResize="0"/>
          <p:nvPr/>
        </p:nvPicPr>
        <p:blipFill>
          <a:blip r:embed="rId3">
            <a:alphaModFix/>
          </a:blip>
          <a:stretch>
            <a:fillRect/>
          </a:stretch>
        </p:blipFill>
        <p:spPr>
          <a:xfrm>
            <a:off x="1274325" y="1795425"/>
            <a:ext cx="6595348" cy="202885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7" name="Shape 367"/>
        <p:cNvGrpSpPr/>
        <p:nvPr/>
      </p:nvGrpSpPr>
      <p:grpSpPr>
        <a:xfrm>
          <a:off x="0" y="0"/>
          <a:ext cx="0" cy="0"/>
          <a:chOff x="0" y="0"/>
          <a:chExt cx="0" cy="0"/>
        </a:xfrm>
      </p:grpSpPr>
      <p:sp>
        <p:nvSpPr>
          <p:cNvPr id="368" name="Google Shape;368;p5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3.3 Progress</a:t>
            </a:r>
            <a:endParaRPr sz="2400"/>
          </a:p>
        </p:txBody>
      </p:sp>
      <p:pic>
        <p:nvPicPr>
          <p:cNvPr id="369" name="Google Shape;369;p56"/>
          <p:cNvPicPr preferRelativeResize="0"/>
          <p:nvPr/>
        </p:nvPicPr>
        <p:blipFill>
          <a:blip r:embed="rId3">
            <a:alphaModFix/>
          </a:blip>
          <a:stretch>
            <a:fillRect/>
          </a:stretch>
        </p:blipFill>
        <p:spPr>
          <a:xfrm>
            <a:off x="1592475" y="1592575"/>
            <a:ext cx="5959045" cy="2580875"/>
          </a:xfrm>
          <a:prstGeom prst="rect">
            <a:avLst/>
          </a:prstGeom>
          <a:noFill/>
          <a:ln cap="flat" cmpd="sng" w="19050">
            <a:solidFill>
              <a:schemeClr val="dk1"/>
            </a:solidFill>
            <a:prstDash val="solid"/>
            <a:round/>
            <a:headEnd len="sm" w="sm" type="none"/>
            <a:tailEnd len="sm" w="sm" type="none"/>
          </a:ln>
        </p:spPr>
      </p:pic>
      <p:sp>
        <p:nvSpPr>
          <p:cNvPr id="370" name="Google Shape;370;p56"/>
          <p:cNvSpPr txBox="1"/>
          <p:nvPr/>
        </p:nvSpPr>
        <p:spPr>
          <a:xfrm>
            <a:off x="1592475" y="4173450"/>
            <a:ext cx="595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Timeline plugin</a:t>
            </a:r>
            <a:endParaRPr sz="100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4" name="Shape 374"/>
        <p:cNvGrpSpPr/>
        <p:nvPr/>
      </p:nvGrpSpPr>
      <p:grpSpPr>
        <a:xfrm>
          <a:off x="0" y="0"/>
          <a:ext cx="0" cy="0"/>
          <a:chOff x="0" y="0"/>
          <a:chExt cx="0" cy="0"/>
        </a:xfrm>
      </p:grpSpPr>
      <p:sp>
        <p:nvSpPr>
          <p:cNvPr id="375" name="Google Shape;375;p5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3.3 Progress</a:t>
            </a:r>
            <a:endParaRPr sz="2400"/>
          </a:p>
        </p:txBody>
      </p:sp>
      <p:pic>
        <p:nvPicPr>
          <p:cNvPr id="376" name="Google Shape;376;p57"/>
          <p:cNvPicPr preferRelativeResize="0"/>
          <p:nvPr/>
        </p:nvPicPr>
        <p:blipFill rotWithShape="1">
          <a:blip r:embed="rId3">
            <a:alphaModFix/>
          </a:blip>
          <a:srcRect b="0" l="0" r="0" t="0"/>
          <a:stretch/>
        </p:blipFill>
        <p:spPr>
          <a:xfrm>
            <a:off x="1709542" y="1501225"/>
            <a:ext cx="5724877" cy="2795375"/>
          </a:xfrm>
          <a:prstGeom prst="rect">
            <a:avLst/>
          </a:prstGeom>
          <a:noFill/>
          <a:ln cap="flat" cmpd="sng" w="19050">
            <a:solidFill>
              <a:schemeClr val="dk1"/>
            </a:solidFill>
            <a:prstDash val="solid"/>
            <a:round/>
            <a:headEnd len="sm" w="sm" type="none"/>
            <a:tailEnd len="sm" w="sm" type="none"/>
          </a:ln>
        </p:spPr>
      </p:pic>
      <p:sp>
        <p:nvSpPr>
          <p:cNvPr id="377" name="Google Shape;377;p57"/>
          <p:cNvSpPr txBox="1"/>
          <p:nvPr/>
        </p:nvSpPr>
        <p:spPr>
          <a:xfrm>
            <a:off x="1709550" y="4296600"/>
            <a:ext cx="5724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plugin with SIMILE Timeline widget</a:t>
            </a:r>
            <a:endParaRPr sz="1000">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1" name="Shape 381"/>
        <p:cNvGrpSpPr/>
        <p:nvPr/>
      </p:nvGrpSpPr>
      <p:grpSpPr>
        <a:xfrm>
          <a:off x="0" y="0"/>
          <a:ext cx="0" cy="0"/>
          <a:chOff x="0" y="0"/>
          <a:chExt cx="0" cy="0"/>
        </a:xfrm>
      </p:grpSpPr>
      <p:sp>
        <p:nvSpPr>
          <p:cNvPr id="382" name="Google Shape;382;p58"/>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As a user, I want to view an author's birth and death dates instead of birth and death years on visualizations to get a complete picture of the author's information.</a:t>
            </a:r>
            <a:endParaRPr sz="2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Only the author's birth and death years are collected and stored in the data. However, birth dates could potentially be scraped from descriptions to generate a more complete profile for each author.</a:t>
            </a:r>
            <a:endParaRPr sz="2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Discarded</a:t>
            </a:r>
            <a:endParaRPr sz="1400">
              <a:solidFill>
                <a:schemeClr val="dk1"/>
              </a:solidFill>
              <a:latin typeface="DM Sans"/>
              <a:ea typeface="DM Sans"/>
              <a:cs typeface="DM Sans"/>
              <a:sym typeface="DM Sans"/>
            </a:endParaRPr>
          </a:p>
        </p:txBody>
      </p:sp>
      <p:sp>
        <p:nvSpPr>
          <p:cNvPr id="383" name="Google Shape;383;p5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a:t>
            </a:r>
            <a:r>
              <a:rPr lang="es"/>
              <a:t>.0 Birth Date Data  </a:t>
            </a:r>
            <a:endParaRPr/>
          </a:p>
          <a:p>
            <a:pPr indent="0" lvl="0" marL="0" rtl="0" algn="l">
              <a:spcBef>
                <a:spcPts val="0"/>
              </a:spcBef>
              <a:spcAft>
                <a:spcPts val="0"/>
              </a:spcAft>
              <a:buNone/>
            </a:pPr>
            <a:r>
              <a:rPr lang="es" sz="2400"/>
              <a:t>Cady Pridgeon</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7" name="Shape 387"/>
        <p:cNvGrpSpPr/>
        <p:nvPr/>
      </p:nvGrpSpPr>
      <p:grpSpPr>
        <a:xfrm>
          <a:off x="0" y="0"/>
          <a:ext cx="0" cy="0"/>
          <a:chOff x="0" y="0"/>
          <a:chExt cx="0" cy="0"/>
        </a:xfrm>
      </p:grpSpPr>
      <p:sp>
        <p:nvSpPr>
          <p:cNvPr id="388" name="Google Shape;388;p59"/>
          <p:cNvSpPr txBox="1"/>
          <p:nvPr>
            <p:ph idx="1" type="body"/>
          </p:nvPr>
        </p:nvSpPr>
        <p:spPr>
          <a:xfrm>
            <a:off x="975000" y="17144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As a user, I want to view an author by century and then also explore the author’s publications by year to gain a better understanding of the granular temporal significance of their life and works.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 sunburst-style D3.js visualization could be used to bridge the gap between the two Alabama Authors data collections: authors and books. This can further data exploration and provide users with additional mediums for diving into literary history.</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In Progress</a:t>
            </a:r>
            <a:endParaRPr sz="1400">
              <a:solidFill>
                <a:schemeClr val="dk1"/>
              </a:solidFill>
              <a:latin typeface="DM Sans"/>
              <a:ea typeface="DM Sans"/>
              <a:cs typeface="DM Sans"/>
              <a:sym typeface="DM Sans"/>
            </a:endParaRPr>
          </a:p>
        </p:txBody>
      </p:sp>
      <p:sp>
        <p:nvSpPr>
          <p:cNvPr id="389" name="Google Shape;389;p5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a:t>
            </a:r>
            <a:r>
              <a:rPr lang="es"/>
              <a:t>.0 Sunburst Data Visualization</a:t>
            </a:r>
            <a:endParaRPr/>
          </a:p>
          <a:p>
            <a:pPr indent="0" lvl="0" marL="0" rtl="0" algn="l">
              <a:spcBef>
                <a:spcPts val="0"/>
              </a:spcBef>
              <a:spcAft>
                <a:spcPts val="0"/>
              </a:spcAft>
              <a:buNone/>
            </a:pPr>
            <a:r>
              <a:rPr lang="es" sz="2400"/>
              <a:t>Cady Pridgeon</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0"/>
          <p:cNvSpPr txBox="1"/>
          <p:nvPr>
            <p:ph type="title"/>
          </p:nvPr>
        </p:nvSpPr>
        <p:spPr>
          <a:xfrm>
            <a:off x="720000" y="368825"/>
            <a:ext cx="374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Design</a:t>
            </a:r>
            <a:endParaRPr/>
          </a:p>
          <a:p>
            <a:pPr indent="0" lvl="0" marL="0" rtl="0" algn="l">
              <a:spcBef>
                <a:spcPts val="0"/>
              </a:spcBef>
              <a:spcAft>
                <a:spcPts val="0"/>
              </a:spcAft>
              <a:buNone/>
            </a:pPr>
            <a:r>
              <a:rPr lang="es" sz="2400"/>
              <a:t>Cady Pridgeon</a:t>
            </a:r>
            <a:endParaRPr sz="2400"/>
          </a:p>
        </p:txBody>
      </p:sp>
      <p:sp>
        <p:nvSpPr>
          <p:cNvPr id="395" name="Google Shape;395;p60"/>
          <p:cNvSpPr txBox="1"/>
          <p:nvPr>
            <p:ph idx="1" type="body"/>
          </p:nvPr>
        </p:nvSpPr>
        <p:spPr>
          <a:xfrm>
            <a:off x="975000" y="1704800"/>
            <a:ext cx="3180300" cy="285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Architecture</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Reclaim Hosting</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Omeka Classic</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Author Data CSV files</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AL Author Collection</a:t>
            </a:r>
            <a:endParaRPr>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AL Book Collection</a:t>
            </a:r>
            <a:endParaRPr>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Chronology Data (1700)</a:t>
            </a:r>
            <a:endParaRPr>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GitHub Pages</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HTML File</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HTML, CSS, JavaScript</a:t>
            </a:r>
            <a:endParaRPr>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D3.js</a:t>
            </a:r>
            <a:endParaRPr>
              <a:solidFill>
                <a:schemeClr val="dk1"/>
              </a:solidFill>
              <a:latin typeface="DM Sans"/>
              <a:ea typeface="DM Sans"/>
              <a:cs typeface="DM Sans"/>
              <a:sym typeface="DM Sans"/>
            </a:endParaRPr>
          </a:p>
        </p:txBody>
      </p:sp>
      <p:sp>
        <p:nvSpPr>
          <p:cNvPr id="396" name="Google Shape;396;p60"/>
          <p:cNvSpPr txBox="1"/>
          <p:nvPr/>
        </p:nvSpPr>
        <p:spPr>
          <a:xfrm>
            <a:off x="4577550" y="4329875"/>
            <a:ext cx="365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Architecture diagram, technology flow chart</a:t>
            </a:r>
            <a:endParaRPr sz="1000">
              <a:solidFill>
                <a:schemeClr val="dk1"/>
              </a:solidFill>
              <a:latin typeface="DM Sans"/>
              <a:ea typeface="DM Sans"/>
              <a:cs typeface="DM Sans"/>
              <a:sym typeface="DM Sans"/>
            </a:endParaRPr>
          </a:p>
        </p:txBody>
      </p:sp>
      <p:pic>
        <p:nvPicPr>
          <p:cNvPr id="397" name="Google Shape;397;p60"/>
          <p:cNvPicPr preferRelativeResize="0"/>
          <p:nvPr/>
        </p:nvPicPr>
        <p:blipFill>
          <a:blip r:embed="rId3">
            <a:alphaModFix/>
          </a:blip>
          <a:stretch>
            <a:fillRect/>
          </a:stretch>
        </p:blipFill>
        <p:spPr>
          <a:xfrm>
            <a:off x="4816188" y="474925"/>
            <a:ext cx="3180334" cy="3854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1"/>
          <p:cNvSpPr txBox="1"/>
          <p:nvPr>
            <p:ph type="title"/>
          </p:nvPr>
        </p:nvSpPr>
        <p:spPr>
          <a:xfrm>
            <a:off x="720000" y="368825"/>
            <a:ext cx="374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Design</a:t>
            </a:r>
            <a:endParaRPr sz="2400"/>
          </a:p>
        </p:txBody>
      </p:sp>
      <p:pic>
        <p:nvPicPr>
          <p:cNvPr id="403" name="Google Shape;403;p61"/>
          <p:cNvPicPr preferRelativeResize="0"/>
          <p:nvPr/>
        </p:nvPicPr>
        <p:blipFill>
          <a:blip r:embed="rId3">
            <a:alphaModFix/>
          </a:blip>
          <a:stretch>
            <a:fillRect/>
          </a:stretch>
        </p:blipFill>
        <p:spPr>
          <a:xfrm>
            <a:off x="4502300" y="611275"/>
            <a:ext cx="4073072" cy="3716675"/>
          </a:xfrm>
          <a:prstGeom prst="rect">
            <a:avLst/>
          </a:prstGeom>
          <a:noFill/>
          <a:ln cap="flat" cmpd="sng" w="19050">
            <a:solidFill>
              <a:schemeClr val="dk1"/>
            </a:solidFill>
            <a:prstDash val="solid"/>
            <a:round/>
            <a:headEnd len="sm" w="sm" type="none"/>
            <a:tailEnd len="sm" w="sm" type="none"/>
          </a:ln>
        </p:spPr>
      </p:pic>
      <p:sp>
        <p:nvSpPr>
          <p:cNvPr id="404" name="Google Shape;404;p61"/>
          <p:cNvSpPr txBox="1"/>
          <p:nvPr/>
        </p:nvSpPr>
        <p:spPr>
          <a:xfrm>
            <a:off x="715250" y="3989238"/>
            <a:ext cx="3359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AL Author Collection</a:t>
            </a:r>
            <a:endParaRPr sz="1000">
              <a:solidFill>
                <a:schemeClr val="dk1"/>
              </a:solidFill>
              <a:latin typeface="DM Sans"/>
              <a:ea typeface="DM Sans"/>
              <a:cs typeface="DM Sans"/>
              <a:sym typeface="DM Sans"/>
            </a:endParaRPr>
          </a:p>
        </p:txBody>
      </p:sp>
      <p:sp>
        <p:nvSpPr>
          <p:cNvPr id="405" name="Google Shape;405;p61"/>
          <p:cNvSpPr txBox="1"/>
          <p:nvPr/>
        </p:nvSpPr>
        <p:spPr>
          <a:xfrm>
            <a:off x="4502302" y="4327950"/>
            <a:ext cx="407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Dublin Core metadata fields on Omeka Classic</a:t>
            </a:r>
            <a:endParaRPr sz="1000">
              <a:solidFill>
                <a:schemeClr val="dk1"/>
              </a:solidFill>
              <a:latin typeface="DM Sans"/>
              <a:ea typeface="DM Sans"/>
              <a:cs typeface="DM Sans"/>
              <a:sym typeface="DM Sans"/>
            </a:endParaRPr>
          </a:p>
        </p:txBody>
      </p:sp>
      <p:pic>
        <p:nvPicPr>
          <p:cNvPr id="406" name="Google Shape;406;p61"/>
          <p:cNvPicPr preferRelativeResize="0"/>
          <p:nvPr/>
        </p:nvPicPr>
        <p:blipFill>
          <a:blip r:embed="rId4">
            <a:alphaModFix/>
          </a:blip>
          <a:stretch>
            <a:fillRect/>
          </a:stretch>
        </p:blipFill>
        <p:spPr>
          <a:xfrm>
            <a:off x="568599" y="1467525"/>
            <a:ext cx="3652398" cy="2521724"/>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2"/>
          <p:cNvSpPr txBox="1"/>
          <p:nvPr>
            <p:ph type="title"/>
          </p:nvPr>
        </p:nvSpPr>
        <p:spPr>
          <a:xfrm>
            <a:off x="720000" y="368825"/>
            <a:ext cx="374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Design</a:t>
            </a:r>
            <a:endParaRPr sz="2400"/>
          </a:p>
        </p:txBody>
      </p:sp>
      <p:sp>
        <p:nvSpPr>
          <p:cNvPr id="412" name="Google Shape;412;p62"/>
          <p:cNvSpPr txBox="1"/>
          <p:nvPr/>
        </p:nvSpPr>
        <p:spPr>
          <a:xfrm>
            <a:off x="570944" y="3830968"/>
            <a:ext cx="380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calendar wheel heatmap visualization</a:t>
            </a:r>
            <a:endParaRPr sz="1000">
              <a:solidFill>
                <a:schemeClr val="dk1"/>
              </a:solidFill>
              <a:latin typeface="DM Sans"/>
              <a:ea typeface="DM Sans"/>
              <a:cs typeface="DM Sans"/>
              <a:sym typeface="DM Sans"/>
            </a:endParaRPr>
          </a:p>
        </p:txBody>
      </p:sp>
      <p:pic>
        <p:nvPicPr>
          <p:cNvPr id="413" name="Google Shape;413;p62"/>
          <p:cNvPicPr preferRelativeResize="0"/>
          <p:nvPr/>
        </p:nvPicPr>
        <p:blipFill rotWithShape="1">
          <a:blip r:embed="rId3">
            <a:alphaModFix/>
          </a:blip>
          <a:srcRect b="0" l="4106" r="2783" t="0"/>
          <a:stretch/>
        </p:blipFill>
        <p:spPr>
          <a:xfrm>
            <a:off x="348088" y="1631050"/>
            <a:ext cx="4252974" cy="2199916"/>
          </a:xfrm>
          <a:prstGeom prst="rect">
            <a:avLst/>
          </a:prstGeom>
          <a:noFill/>
          <a:ln cap="flat" cmpd="sng" w="19050">
            <a:solidFill>
              <a:schemeClr val="dk1"/>
            </a:solidFill>
            <a:prstDash val="solid"/>
            <a:round/>
            <a:headEnd len="sm" w="sm" type="none"/>
            <a:tailEnd len="sm" w="sm" type="none"/>
          </a:ln>
        </p:spPr>
      </p:pic>
      <p:sp>
        <p:nvSpPr>
          <p:cNvPr id="414" name="Google Shape;414;p62"/>
          <p:cNvSpPr txBox="1"/>
          <p:nvPr/>
        </p:nvSpPr>
        <p:spPr>
          <a:xfrm>
            <a:off x="4928300" y="3836297"/>
            <a:ext cx="3738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bar chart chronology visualization</a:t>
            </a:r>
            <a:endParaRPr sz="1000">
              <a:solidFill>
                <a:schemeClr val="dk1"/>
              </a:solidFill>
              <a:latin typeface="DM Sans"/>
              <a:ea typeface="DM Sans"/>
              <a:cs typeface="DM Sans"/>
              <a:sym typeface="DM Sans"/>
            </a:endParaRPr>
          </a:p>
        </p:txBody>
      </p:sp>
      <p:pic>
        <p:nvPicPr>
          <p:cNvPr id="415" name="Google Shape;415;p62"/>
          <p:cNvPicPr preferRelativeResize="0"/>
          <p:nvPr/>
        </p:nvPicPr>
        <p:blipFill>
          <a:blip r:embed="rId4">
            <a:alphaModFix/>
          </a:blip>
          <a:stretch>
            <a:fillRect/>
          </a:stretch>
        </p:blipFill>
        <p:spPr>
          <a:xfrm>
            <a:off x="4800444" y="1631050"/>
            <a:ext cx="3995469" cy="2177218"/>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3"/>
          <p:cNvSpPr txBox="1"/>
          <p:nvPr>
            <p:ph type="title"/>
          </p:nvPr>
        </p:nvSpPr>
        <p:spPr>
          <a:xfrm>
            <a:off x="720000" y="368825"/>
            <a:ext cx="332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Process</a:t>
            </a:r>
            <a:endParaRPr/>
          </a:p>
          <a:p>
            <a:pPr indent="0" lvl="0" marL="0" rtl="0" algn="l">
              <a:spcBef>
                <a:spcPts val="0"/>
              </a:spcBef>
              <a:spcAft>
                <a:spcPts val="0"/>
              </a:spcAft>
              <a:buNone/>
            </a:pPr>
            <a:r>
              <a:rPr lang="es" sz="2400"/>
              <a:t>Cady Pridgeon</a:t>
            </a:r>
            <a:endParaRPr sz="2400"/>
          </a:p>
        </p:txBody>
      </p:sp>
      <p:sp>
        <p:nvSpPr>
          <p:cNvPr id="421" name="Google Shape;421;p63"/>
          <p:cNvSpPr txBox="1"/>
          <p:nvPr>
            <p:ph idx="1" type="body"/>
          </p:nvPr>
        </p:nvSpPr>
        <p:spPr>
          <a:xfrm>
            <a:off x="975000" y="1704800"/>
            <a:ext cx="3742200" cy="251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Sponsor Communication</a:t>
            </a:r>
            <a:r>
              <a:rPr b="1" lang="es" sz="1400">
                <a:solidFill>
                  <a:schemeClr val="dk1"/>
                </a:solidFill>
                <a:latin typeface="DM Sans"/>
                <a:ea typeface="DM Sans"/>
                <a:cs typeface="DM Sans"/>
                <a:sym typeface="DM Sans"/>
              </a:rPr>
              <a:t> </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Weekly in-person meetings</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Open email communication</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Project web developer for technical questions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highlight>
                <a:srgbClr val="F2F2F2"/>
              </a:highlight>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highlight>
                  <a:srgbClr val="F2F2F2"/>
                </a:highlight>
                <a:latin typeface="DM Sans"/>
                <a:ea typeface="DM Sans"/>
                <a:cs typeface="DM Sans"/>
                <a:sym typeface="DM Sans"/>
              </a:rPr>
              <a:t>Team Communication</a:t>
            </a:r>
            <a:endParaRPr b="1" sz="1400">
              <a:solidFill>
                <a:schemeClr val="dk1"/>
              </a:solidFill>
              <a:highlight>
                <a:srgbClr val="F2F2F2"/>
              </a:highlight>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highlight>
                  <a:srgbClr val="F2F2F2"/>
                </a:highlight>
                <a:latin typeface="DM Sans"/>
                <a:ea typeface="DM Sans"/>
                <a:cs typeface="DM Sans"/>
                <a:sym typeface="DM Sans"/>
              </a:rPr>
              <a:t>Weekly team check-ins</a:t>
            </a:r>
            <a:endParaRPr sz="1400">
              <a:solidFill>
                <a:schemeClr val="dk1"/>
              </a:solidFill>
              <a:highlight>
                <a:srgbClr val="F2F2F2"/>
              </a:highlight>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highlight>
                  <a:srgbClr val="F2F2F2"/>
                </a:highlight>
                <a:latin typeface="DM Sans"/>
                <a:ea typeface="DM Sans"/>
                <a:cs typeface="DM Sans"/>
                <a:sym typeface="DM Sans"/>
              </a:rPr>
              <a:t>Text message for general purposes</a:t>
            </a:r>
            <a:endParaRPr sz="1400">
              <a:solidFill>
                <a:schemeClr val="dk1"/>
              </a:solidFill>
              <a:highlight>
                <a:srgbClr val="F2F2F2"/>
              </a:highlight>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highlight>
                  <a:srgbClr val="F2F2F2"/>
                </a:highlight>
                <a:latin typeface="DM Sans"/>
                <a:ea typeface="DM Sans"/>
                <a:cs typeface="DM Sans"/>
                <a:sym typeface="DM Sans"/>
              </a:rPr>
              <a:t>Zoom for meetings </a:t>
            </a:r>
            <a:endParaRPr sz="1400">
              <a:solidFill>
                <a:schemeClr val="dk1"/>
              </a:solidFill>
              <a:latin typeface="DM Sans"/>
              <a:ea typeface="DM Sans"/>
              <a:cs typeface="DM Sans"/>
              <a:sym typeface="DM Sans"/>
            </a:endParaRPr>
          </a:p>
        </p:txBody>
      </p:sp>
      <p:sp>
        <p:nvSpPr>
          <p:cNvPr id="422" name="Google Shape;422;p63"/>
          <p:cNvSpPr txBox="1"/>
          <p:nvPr>
            <p:ph idx="1" type="body"/>
          </p:nvPr>
        </p:nvSpPr>
        <p:spPr>
          <a:xfrm>
            <a:off x="4963200" y="2701700"/>
            <a:ext cx="3742200" cy="152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User Story, Task, &amp; Issue Management</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Assignments split between members</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Tasks created on a Kanban board in Notion</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Problems are discussed with the team</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highlight>
                <a:srgbClr val="F2F2F2"/>
              </a:highlight>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
        <p:nvSpPr>
          <p:cNvPr id="423" name="Google Shape;423;p63"/>
          <p:cNvSpPr txBox="1"/>
          <p:nvPr/>
        </p:nvSpPr>
        <p:spPr>
          <a:xfrm>
            <a:off x="4963200" y="2293725"/>
            <a:ext cx="3596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Gantt chart with estimated development schedule</a:t>
            </a:r>
            <a:endParaRPr sz="1000">
              <a:solidFill>
                <a:schemeClr val="dk1"/>
              </a:solidFill>
              <a:latin typeface="DM Sans"/>
              <a:ea typeface="DM Sans"/>
              <a:cs typeface="DM Sans"/>
              <a:sym typeface="DM Sans"/>
            </a:endParaRPr>
          </a:p>
        </p:txBody>
      </p:sp>
      <p:pic>
        <p:nvPicPr>
          <p:cNvPr id="424" name="Google Shape;424;p63"/>
          <p:cNvPicPr preferRelativeResize="0"/>
          <p:nvPr/>
        </p:nvPicPr>
        <p:blipFill>
          <a:blip r:embed="rId3">
            <a:alphaModFix/>
          </a:blip>
          <a:stretch>
            <a:fillRect/>
          </a:stretch>
        </p:blipFill>
        <p:spPr>
          <a:xfrm>
            <a:off x="5100700" y="368825"/>
            <a:ext cx="3321396" cy="192490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2563200" y="1387975"/>
            <a:ext cx="40176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3600"/>
              <a:t>User Stories</a:t>
            </a:r>
            <a:endParaRPr b="1" sz="3600"/>
          </a:p>
        </p:txBody>
      </p:sp>
      <p:pic>
        <p:nvPicPr>
          <p:cNvPr id="161" name="Google Shape;161;p28"/>
          <p:cNvPicPr preferRelativeResize="0"/>
          <p:nvPr/>
        </p:nvPicPr>
        <p:blipFill>
          <a:blip r:embed="rId3">
            <a:alphaModFix/>
          </a:blip>
          <a:stretch>
            <a:fillRect/>
          </a:stretch>
        </p:blipFill>
        <p:spPr>
          <a:xfrm>
            <a:off x="152400" y="2346025"/>
            <a:ext cx="8839199" cy="140949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4"/>
          <p:cNvSpPr txBox="1"/>
          <p:nvPr>
            <p:ph type="title"/>
          </p:nvPr>
        </p:nvSpPr>
        <p:spPr>
          <a:xfrm>
            <a:off x="720000" y="368825"/>
            <a:ext cx="332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Process</a:t>
            </a:r>
            <a:endParaRPr sz="2400"/>
          </a:p>
        </p:txBody>
      </p:sp>
      <p:sp>
        <p:nvSpPr>
          <p:cNvPr id="430" name="Google Shape;430;p64"/>
          <p:cNvSpPr txBox="1"/>
          <p:nvPr/>
        </p:nvSpPr>
        <p:spPr>
          <a:xfrm>
            <a:off x="804350" y="4471150"/>
            <a:ext cx="7535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Kanban Board on Notion for team task management</a:t>
            </a:r>
            <a:endParaRPr sz="1000">
              <a:solidFill>
                <a:schemeClr val="dk1"/>
              </a:solidFill>
              <a:latin typeface="DM Sans"/>
              <a:ea typeface="DM Sans"/>
              <a:cs typeface="DM Sans"/>
              <a:sym typeface="DM Sans"/>
            </a:endParaRPr>
          </a:p>
        </p:txBody>
      </p:sp>
      <p:pic>
        <p:nvPicPr>
          <p:cNvPr id="431" name="Google Shape;431;p64"/>
          <p:cNvPicPr preferRelativeResize="0"/>
          <p:nvPr/>
        </p:nvPicPr>
        <p:blipFill>
          <a:blip r:embed="rId3">
            <a:alphaModFix/>
          </a:blip>
          <a:stretch>
            <a:fillRect/>
          </a:stretch>
        </p:blipFill>
        <p:spPr>
          <a:xfrm>
            <a:off x="7782973" y="445800"/>
            <a:ext cx="556777" cy="572700"/>
          </a:xfrm>
          <a:prstGeom prst="rect">
            <a:avLst/>
          </a:prstGeom>
          <a:noFill/>
          <a:ln>
            <a:noFill/>
          </a:ln>
        </p:spPr>
      </p:pic>
      <p:pic>
        <p:nvPicPr>
          <p:cNvPr id="432" name="Google Shape;432;p64"/>
          <p:cNvPicPr preferRelativeResize="0"/>
          <p:nvPr/>
        </p:nvPicPr>
        <p:blipFill rotWithShape="1">
          <a:blip r:embed="rId4">
            <a:alphaModFix/>
          </a:blip>
          <a:srcRect b="23447" l="0" r="0" t="0"/>
          <a:stretch/>
        </p:blipFill>
        <p:spPr>
          <a:xfrm>
            <a:off x="6497139" y="492734"/>
            <a:ext cx="481078" cy="499430"/>
          </a:xfrm>
          <a:prstGeom prst="rect">
            <a:avLst/>
          </a:prstGeom>
          <a:noFill/>
          <a:ln>
            <a:noFill/>
          </a:ln>
        </p:spPr>
      </p:pic>
      <p:pic>
        <p:nvPicPr>
          <p:cNvPr id="433" name="Google Shape;433;p64"/>
          <p:cNvPicPr preferRelativeResize="0"/>
          <p:nvPr/>
        </p:nvPicPr>
        <p:blipFill rotWithShape="1">
          <a:blip r:embed="rId5">
            <a:alphaModFix/>
          </a:blip>
          <a:srcRect b="0" l="18918" r="18949" t="0"/>
          <a:stretch/>
        </p:blipFill>
        <p:spPr>
          <a:xfrm>
            <a:off x="7104768" y="492734"/>
            <a:ext cx="551649" cy="499429"/>
          </a:xfrm>
          <a:prstGeom prst="rect">
            <a:avLst/>
          </a:prstGeom>
          <a:noFill/>
          <a:ln>
            <a:noFill/>
          </a:ln>
        </p:spPr>
      </p:pic>
      <p:pic>
        <p:nvPicPr>
          <p:cNvPr id="434" name="Google Shape;434;p64"/>
          <p:cNvPicPr preferRelativeResize="0"/>
          <p:nvPr/>
        </p:nvPicPr>
        <p:blipFill rotWithShape="1">
          <a:blip r:embed="rId6">
            <a:alphaModFix/>
          </a:blip>
          <a:srcRect b="68561" l="0" r="0" t="0"/>
          <a:stretch/>
        </p:blipFill>
        <p:spPr>
          <a:xfrm>
            <a:off x="804325" y="1199950"/>
            <a:ext cx="7535349" cy="3270901"/>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8" name="Shape 438"/>
        <p:cNvGrpSpPr/>
        <p:nvPr/>
      </p:nvGrpSpPr>
      <p:grpSpPr>
        <a:xfrm>
          <a:off x="0" y="0"/>
          <a:ext cx="0" cy="0"/>
          <a:chOff x="0" y="0"/>
          <a:chExt cx="0" cy="0"/>
        </a:xfrm>
      </p:grpSpPr>
      <p:sp>
        <p:nvSpPr>
          <p:cNvPr id="439" name="Google Shape;439;p6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Lessons Learned</a:t>
            </a:r>
            <a:endParaRPr/>
          </a:p>
          <a:p>
            <a:pPr indent="0" lvl="0" marL="0" rtl="0" algn="l">
              <a:spcBef>
                <a:spcPts val="0"/>
              </a:spcBef>
              <a:spcAft>
                <a:spcPts val="0"/>
              </a:spcAft>
              <a:buNone/>
            </a:pPr>
            <a:r>
              <a:rPr lang="es" sz="2400"/>
              <a:t>Amee Kivette</a:t>
            </a:r>
            <a:endParaRPr sz="2400"/>
          </a:p>
        </p:txBody>
      </p:sp>
      <p:sp>
        <p:nvSpPr>
          <p:cNvPr id="440" name="Google Shape;440;p65"/>
          <p:cNvSpPr txBox="1"/>
          <p:nvPr>
            <p:ph idx="1" type="body"/>
          </p:nvPr>
        </p:nvSpPr>
        <p:spPr>
          <a:xfrm>
            <a:off x="975000" y="1704800"/>
            <a:ext cx="3387000" cy="274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Creating prototypes of multiple potential solutions</a:t>
            </a:r>
            <a:r>
              <a:rPr lang="es" sz="1400">
                <a:solidFill>
                  <a:schemeClr val="dk1"/>
                </a:solidFill>
                <a:latin typeface="DM Sans"/>
                <a:ea typeface="DM Sans"/>
                <a:cs typeface="DM Sans"/>
                <a:sym typeface="DM Sans"/>
              </a:rPr>
              <a:t>:</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Allows deeper exploration before committing to a solution</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Ensures the solution is a good fit for the project requirements</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Creates a strong foundation for future work</a:t>
            </a:r>
            <a:endParaRPr sz="140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pic>
        <p:nvPicPr>
          <p:cNvPr id="441" name="Google Shape;441;p65"/>
          <p:cNvPicPr preferRelativeResize="0"/>
          <p:nvPr/>
        </p:nvPicPr>
        <p:blipFill>
          <a:blip r:embed="rId3">
            <a:alphaModFix/>
          </a:blip>
          <a:stretch>
            <a:fillRect/>
          </a:stretch>
        </p:blipFill>
        <p:spPr>
          <a:xfrm>
            <a:off x="5660937" y="2083299"/>
            <a:ext cx="2505088" cy="1386987"/>
          </a:xfrm>
          <a:prstGeom prst="rect">
            <a:avLst/>
          </a:prstGeom>
          <a:noFill/>
          <a:ln>
            <a:noFill/>
          </a:ln>
        </p:spPr>
      </p:pic>
      <p:pic>
        <p:nvPicPr>
          <p:cNvPr id="442" name="Google Shape;442;p65"/>
          <p:cNvPicPr preferRelativeResize="0"/>
          <p:nvPr/>
        </p:nvPicPr>
        <p:blipFill>
          <a:blip r:embed="rId4">
            <a:alphaModFix/>
          </a:blip>
          <a:stretch>
            <a:fillRect/>
          </a:stretch>
        </p:blipFill>
        <p:spPr>
          <a:xfrm>
            <a:off x="5402938" y="3703299"/>
            <a:ext cx="3021050" cy="1007825"/>
          </a:xfrm>
          <a:prstGeom prst="rect">
            <a:avLst/>
          </a:prstGeom>
          <a:noFill/>
          <a:ln>
            <a:noFill/>
          </a:ln>
        </p:spPr>
      </p:pic>
      <p:pic>
        <p:nvPicPr>
          <p:cNvPr id="443" name="Google Shape;443;p65"/>
          <p:cNvPicPr preferRelativeResize="0"/>
          <p:nvPr/>
        </p:nvPicPr>
        <p:blipFill>
          <a:blip r:embed="rId5">
            <a:alphaModFix/>
          </a:blip>
          <a:stretch>
            <a:fillRect/>
          </a:stretch>
        </p:blipFill>
        <p:spPr>
          <a:xfrm>
            <a:off x="6204513" y="432375"/>
            <a:ext cx="1417901" cy="14179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7" name="Shape 447"/>
        <p:cNvGrpSpPr/>
        <p:nvPr/>
      </p:nvGrpSpPr>
      <p:grpSpPr>
        <a:xfrm>
          <a:off x="0" y="0"/>
          <a:ext cx="0" cy="0"/>
          <a:chOff x="0" y="0"/>
          <a:chExt cx="0" cy="0"/>
        </a:xfrm>
      </p:grpSpPr>
      <p:sp>
        <p:nvSpPr>
          <p:cNvPr id="448" name="Google Shape;448;p6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Lessons Learned</a:t>
            </a:r>
            <a:endParaRPr/>
          </a:p>
          <a:p>
            <a:pPr indent="0" lvl="0" marL="0" rtl="0" algn="l">
              <a:spcBef>
                <a:spcPts val="0"/>
              </a:spcBef>
              <a:spcAft>
                <a:spcPts val="0"/>
              </a:spcAft>
              <a:buNone/>
            </a:pPr>
            <a:r>
              <a:rPr lang="es" sz="2400"/>
              <a:t>Amee Kivette</a:t>
            </a:r>
            <a:endParaRPr sz="2400"/>
          </a:p>
        </p:txBody>
      </p:sp>
      <p:sp>
        <p:nvSpPr>
          <p:cNvPr id="449" name="Google Shape;449;p66"/>
          <p:cNvSpPr txBox="1"/>
          <p:nvPr>
            <p:ph idx="1" type="body"/>
          </p:nvPr>
        </p:nvSpPr>
        <p:spPr>
          <a:xfrm>
            <a:off x="975000" y="1704800"/>
            <a:ext cx="3387000" cy="274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Performing usability analysis on multiple similar websites:</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Guides the team’s understanding of the user experience</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Reinforces ideas surrounding resource accessibility and consistency of users’ experiences</a:t>
            </a:r>
            <a:endParaRPr sz="140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pic>
        <p:nvPicPr>
          <p:cNvPr id="450" name="Google Shape;450;p66"/>
          <p:cNvPicPr preferRelativeResize="0"/>
          <p:nvPr/>
        </p:nvPicPr>
        <p:blipFill>
          <a:blip r:embed="rId3">
            <a:alphaModFix/>
          </a:blip>
          <a:stretch>
            <a:fillRect/>
          </a:stretch>
        </p:blipFill>
        <p:spPr>
          <a:xfrm>
            <a:off x="5388998" y="318563"/>
            <a:ext cx="2965724" cy="1849566"/>
          </a:xfrm>
          <a:prstGeom prst="rect">
            <a:avLst/>
          </a:prstGeom>
          <a:noFill/>
          <a:ln cap="flat" cmpd="sng" w="19050">
            <a:solidFill>
              <a:schemeClr val="dk1"/>
            </a:solidFill>
            <a:prstDash val="solid"/>
            <a:round/>
            <a:headEnd len="sm" w="sm" type="none"/>
            <a:tailEnd len="sm" w="sm" type="none"/>
          </a:ln>
        </p:spPr>
      </p:pic>
      <p:pic>
        <p:nvPicPr>
          <p:cNvPr id="451" name="Google Shape;451;p66"/>
          <p:cNvPicPr preferRelativeResize="0"/>
          <p:nvPr/>
        </p:nvPicPr>
        <p:blipFill>
          <a:blip r:embed="rId4">
            <a:alphaModFix/>
          </a:blip>
          <a:stretch>
            <a:fillRect/>
          </a:stretch>
        </p:blipFill>
        <p:spPr>
          <a:xfrm>
            <a:off x="5351737" y="2789048"/>
            <a:ext cx="3040323" cy="1849566"/>
          </a:xfrm>
          <a:prstGeom prst="rect">
            <a:avLst/>
          </a:prstGeom>
          <a:noFill/>
          <a:ln cap="flat" cmpd="sng" w="19050">
            <a:solidFill>
              <a:schemeClr val="dk1"/>
            </a:solidFill>
            <a:prstDash val="solid"/>
            <a:round/>
            <a:headEnd len="sm" w="sm" type="none"/>
            <a:tailEnd len="sm" w="sm" type="none"/>
          </a:ln>
        </p:spPr>
      </p:pic>
      <p:sp>
        <p:nvSpPr>
          <p:cNvPr id="452" name="Google Shape;452;p66"/>
          <p:cNvSpPr txBox="1"/>
          <p:nvPr/>
        </p:nvSpPr>
        <p:spPr>
          <a:xfrm>
            <a:off x="5389000" y="2168125"/>
            <a:ext cx="296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University of Alabama, Alabama Authors website</a:t>
            </a:r>
            <a:endParaRPr sz="1000">
              <a:solidFill>
                <a:schemeClr val="dk1"/>
              </a:solidFill>
              <a:latin typeface="DM Sans"/>
              <a:ea typeface="DM Sans"/>
              <a:cs typeface="DM Sans"/>
              <a:sym typeface="DM Sans"/>
            </a:endParaRPr>
          </a:p>
        </p:txBody>
      </p:sp>
      <p:sp>
        <p:nvSpPr>
          <p:cNvPr id="453" name="Google Shape;453;p66"/>
          <p:cNvSpPr txBox="1"/>
          <p:nvPr/>
        </p:nvSpPr>
        <p:spPr>
          <a:xfrm>
            <a:off x="5335425" y="4638625"/>
            <a:ext cx="3040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The Goodly Land website</a:t>
            </a:r>
            <a:endParaRPr sz="1000">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Lessons Learned</a:t>
            </a:r>
            <a:endParaRPr/>
          </a:p>
          <a:p>
            <a:pPr indent="0" lvl="0" marL="0" rtl="0" algn="l">
              <a:spcBef>
                <a:spcPts val="0"/>
              </a:spcBef>
              <a:spcAft>
                <a:spcPts val="0"/>
              </a:spcAft>
              <a:buNone/>
            </a:pPr>
            <a:r>
              <a:rPr lang="es" sz="2400"/>
              <a:t>Amee Kivette</a:t>
            </a:r>
            <a:endParaRPr sz="2400"/>
          </a:p>
        </p:txBody>
      </p:sp>
      <p:sp>
        <p:nvSpPr>
          <p:cNvPr id="459" name="Google Shape;459;p67"/>
          <p:cNvSpPr txBox="1"/>
          <p:nvPr>
            <p:ph idx="1" type="body"/>
          </p:nvPr>
        </p:nvSpPr>
        <p:spPr>
          <a:xfrm>
            <a:off x="975000" y="1704800"/>
            <a:ext cx="3387000" cy="274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Changing the scope of the project </a:t>
            </a:r>
            <a:r>
              <a:rPr b="1" lang="es" sz="1400">
                <a:solidFill>
                  <a:schemeClr val="dk1"/>
                </a:solidFill>
                <a:latin typeface="DM Sans"/>
                <a:ea typeface="DM Sans"/>
                <a:cs typeface="DM Sans"/>
                <a:sym typeface="DM Sans"/>
              </a:rPr>
              <a:t>:</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As limitations within existing architectures arise, it may be necessary to change the scope of the project</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Having the agility to adapt to these changes is crucial</a:t>
            </a:r>
            <a:r>
              <a:rPr lang="es" sz="1400">
                <a:solidFill>
                  <a:schemeClr val="dk1"/>
                </a:solidFill>
                <a:latin typeface="DM Sans"/>
                <a:ea typeface="DM Sans"/>
                <a:cs typeface="DM Sans"/>
                <a:sym typeface="DM Sans"/>
              </a:rPr>
              <a:t> in order to deliver the desired functionality within the given time constraints</a:t>
            </a:r>
            <a:endParaRPr sz="140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
        <p:nvSpPr>
          <p:cNvPr id="460" name="Google Shape;460;p67"/>
          <p:cNvSpPr txBox="1"/>
          <p:nvPr/>
        </p:nvSpPr>
        <p:spPr>
          <a:xfrm>
            <a:off x="5201325" y="2168113"/>
            <a:ext cx="3308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exhibit for author data using timeline widget</a:t>
            </a:r>
            <a:endParaRPr sz="1000">
              <a:solidFill>
                <a:schemeClr val="dk1"/>
              </a:solidFill>
              <a:latin typeface="DM Sans"/>
              <a:ea typeface="DM Sans"/>
              <a:cs typeface="DM Sans"/>
              <a:sym typeface="DM Sans"/>
            </a:endParaRPr>
          </a:p>
        </p:txBody>
      </p:sp>
      <p:sp>
        <p:nvSpPr>
          <p:cNvPr id="461" name="Google Shape;461;p67"/>
          <p:cNvSpPr txBox="1"/>
          <p:nvPr/>
        </p:nvSpPr>
        <p:spPr>
          <a:xfrm>
            <a:off x="4965675" y="4448900"/>
            <a:ext cx="3779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exhibit for publication data using waypoints widget</a:t>
            </a:r>
            <a:endParaRPr sz="1000">
              <a:solidFill>
                <a:schemeClr val="dk1"/>
              </a:solidFill>
              <a:latin typeface="DM Sans"/>
              <a:ea typeface="DM Sans"/>
              <a:cs typeface="DM Sans"/>
              <a:sym typeface="DM Sans"/>
            </a:endParaRPr>
          </a:p>
        </p:txBody>
      </p:sp>
      <p:pic>
        <p:nvPicPr>
          <p:cNvPr id="462" name="Google Shape;462;p67"/>
          <p:cNvPicPr preferRelativeResize="0"/>
          <p:nvPr/>
        </p:nvPicPr>
        <p:blipFill rotWithShape="1">
          <a:blip r:embed="rId3">
            <a:alphaModFix/>
          </a:blip>
          <a:srcRect b="0" l="2785" r="2785" t="0"/>
          <a:stretch/>
        </p:blipFill>
        <p:spPr>
          <a:xfrm>
            <a:off x="5335425" y="368825"/>
            <a:ext cx="3040200" cy="1799300"/>
          </a:xfrm>
          <a:prstGeom prst="rect">
            <a:avLst/>
          </a:prstGeom>
          <a:noFill/>
          <a:ln cap="flat" cmpd="sng" w="19050">
            <a:solidFill>
              <a:schemeClr val="dk1"/>
            </a:solidFill>
            <a:prstDash val="solid"/>
            <a:round/>
            <a:headEnd len="sm" w="sm" type="none"/>
            <a:tailEnd len="sm" w="sm" type="none"/>
          </a:ln>
        </p:spPr>
      </p:pic>
      <p:pic>
        <p:nvPicPr>
          <p:cNvPr id="463" name="Google Shape;463;p67"/>
          <p:cNvPicPr preferRelativeResize="0"/>
          <p:nvPr/>
        </p:nvPicPr>
        <p:blipFill rotWithShape="1">
          <a:blip r:embed="rId4">
            <a:alphaModFix/>
          </a:blip>
          <a:srcRect b="0" l="0" r="25172" t="0"/>
          <a:stretch/>
        </p:blipFill>
        <p:spPr>
          <a:xfrm>
            <a:off x="5335425" y="2594300"/>
            <a:ext cx="3040200" cy="185460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Lessons Learned</a:t>
            </a:r>
            <a:endParaRPr/>
          </a:p>
          <a:p>
            <a:pPr indent="0" lvl="0" marL="0" rtl="0" algn="l">
              <a:spcBef>
                <a:spcPts val="0"/>
              </a:spcBef>
              <a:spcAft>
                <a:spcPts val="0"/>
              </a:spcAft>
              <a:buNone/>
            </a:pPr>
            <a:r>
              <a:rPr lang="es" sz="2400"/>
              <a:t>Amee Kivette</a:t>
            </a:r>
            <a:endParaRPr sz="2400"/>
          </a:p>
        </p:txBody>
      </p:sp>
      <p:sp>
        <p:nvSpPr>
          <p:cNvPr id="469" name="Google Shape;469;p68"/>
          <p:cNvSpPr txBox="1"/>
          <p:nvPr>
            <p:ph idx="1" type="body"/>
          </p:nvPr>
        </p:nvSpPr>
        <p:spPr>
          <a:xfrm>
            <a:off x="975000" y="1704800"/>
            <a:ext cx="3387000" cy="274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Accessibility is key</a:t>
            </a:r>
            <a:r>
              <a:rPr b="1" lang="es" sz="1400">
                <a:solidFill>
                  <a:schemeClr val="dk1"/>
                </a:solidFill>
                <a:latin typeface="DM Sans"/>
                <a:ea typeface="DM Sans"/>
                <a:cs typeface="DM Sans"/>
                <a:sym typeface="DM Sans"/>
              </a:rPr>
              <a:t>:</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Usability testing is not optional</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Used Tableau 10 color palette for data visualization</a:t>
            </a:r>
            <a:endParaRPr>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Testing revealed that the visualization colors were not completely accessible</a:t>
            </a:r>
            <a:endParaRPr>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Resulted in a simplified and color-blind-friendly data visualization</a:t>
            </a:r>
            <a:endParaRPr sz="140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
        <p:nvSpPr>
          <p:cNvPr id="470" name="Google Shape;470;p68"/>
          <p:cNvSpPr txBox="1"/>
          <p:nvPr/>
        </p:nvSpPr>
        <p:spPr>
          <a:xfrm>
            <a:off x="5201325" y="2274663"/>
            <a:ext cx="3308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chronology before color adjustment</a:t>
            </a:r>
            <a:endParaRPr sz="1000">
              <a:solidFill>
                <a:schemeClr val="dk1"/>
              </a:solidFill>
              <a:latin typeface="DM Sans"/>
              <a:ea typeface="DM Sans"/>
              <a:cs typeface="DM Sans"/>
              <a:sym typeface="DM Sans"/>
            </a:endParaRPr>
          </a:p>
        </p:txBody>
      </p:sp>
      <p:sp>
        <p:nvSpPr>
          <p:cNvPr id="471" name="Google Shape;471;p68"/>
          <p:cNvSpPr txBox="1"/>
          <p:nvPr/>
        </p:nvSpPr>
        <p:spPr>
          <a:xfrm>
            <a:off x="4965675" y="4555450"/>
            <a:ext cx="3779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chronology after color adjustment</a:t>
            </a:r>
            <a:endParaRPr sz="1000">
              <a:solidFill>
                <a:schemeClr val="dk1"/>
              </a:solidFill>
              <a:latin typeface="DM Sans"/>
              <a:ea typeface="DM Sans"/>
              <a:cs typeface="DM Sans"/>
              <a:sym typeface="DM Sans"/>
            </a:endParaRPr>
          </a:p>
          <a:p>
            <a:pPr indent="0" lvl="0" marL="0" rtl="0" algn="ctr">
              <a:spcBef>
                <a:spcPts val="0"/>
              </a:spcBef>
              <a:spcAft>
                <a:spcPts val="0"/>
              </a:spcAft>
              <a:buNone/>
            </a:pPr>
            <a:r>
              <a:t/>
            </a:r>
            <a:endParaRPr sz="1000">
              <a:solidFill>
                <a:schemeClr val="dk1"/>
              </a:solidFill>
              <a:latin typeface="DM Sans"/>
              <a:ea typeface="DM Sans"/>
              <a:cs typeface="DM Sans"/>
              <a:sym typeface="DM Sans"/>
            </a:endParaRPr>
          </a:p>
        </p:txBody>
      </p:sp>
      <p:pic>
        <p:nvPicPr>
          <p:cNvPr id="472" name="Google Shape;472;p68"/>
          <p:cNvPicPr preferRelativeResize="0"/>
          <p:nvPr/>
        </p:nvPicPr>
        <p:blipFill>
          <a:blip r:embed="rId3">
            <a:alphaModFix/>
          </a:blip>
          <a:stretch>
            <a:fillRect/>
          </a:stretch>
        </p:blipFill>
        <p:spPr>
          <a:xfrm>
            <a:off x="5201325" y="475375"/>
            <a:ext cx="3308401" cy="1807672"/>
          </a:xfrm>
          <a:prstGeom prst="rect">
            <a:avLst/>
          </a:prstGeom>
          <a:noFill/>
          <a:ln cap="flat" cmpd="sng" w="19050">
            <a:solidFill>
              <a:schemeClr val="dk1"/>
            </a:solidFill>
            <a:prstDash val="solid"/>
            <a:round/>
            <a:headEnd len="sm" w="sm" type="none"/>
            <a:tailEnd len="sm" w="sm" type="none"/>
          </a:ln>
        </p:spPr>
      </p:pic>
      <p:pic>
        <p:nvPicPr>
          <p:cNvPr id="473" name="Google Shape;473;p68"/>
          <p:cNvPicPr preferRelativeResize="0"/>
          <p:nvPr/>
        </p:nvPicPr>
        <p:blipFill>
          <a:blip r:embed="rId4">
            <a:alphaModFix/>
          </a:blip>
          <a:stretch>
            <a:fillRect/>
          </a:stretch>
        </p:blipFill>
        <p:spPr>
          <a:xfrm>
            <a:off x="5201315" y="2747775"/>
            <a:ext cx="3308421" cy="1807675"/>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9"/>
          <p:cNvSpPr txBox="1"/>
          <p:nvPr/>
        </p:nvSpPr>
        <p:spPr>
          <a:xfrm>
            <a:off x="4936604" y="2405050"/>
            <a:ext cx="3847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calendar wheel</a:t>
            </a:r>
            <a:endParaRPr sz="1000">
              <a:solidFill>
                <a:schemeClr val="dk1"/>
              </a:solidFill>
              <a:latin typeface="DM Sans"/>
              <a:ea typeface="DM Sans"/>
              <a:cs typeface="DM Sans"/>
              <a:sym typeface="DM Sans"/>
            </a:endParaRPr>
          </a:p>
        </p:txBody>
      </p:sp>
      <p:sp>
        <p:nvSpPr>
          <p:cNvPr id="479" name="Google Shape;479;p69"/>
          <p:cNvSpPr txBox="1"/>
          <p:nvPr>
            <p:ph idx="1" type="body"/>
          </p:nvPr>
        </p:nvSpPr>
        <p:spPr>
          <a:xfrm>
            <a:off x="975000" y="1704800"/>
            <a:ext cx="3387000" cy="27441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DM Sans"/>
              <a:buChar char="●"/>
            </a:pPr>
            <a:r>
              <a:rPr lang="es" sz="1300">
                <a:solidFill>
                  <a:schemeClr val="dk1"/>
                </a:solidFill>
                <a:latin typeface="DM Sans"/>
                <a:ea typeface="DM Sans"/>
                <a:cs typeface="DM Sans"/>
                <a:sym typeface="DM Sans"/>
              </a:rPr>
              <a:t>D3.js Chronology</a:t>
            </a:r>
            <a:endParaRPr sz="1300">
              <a:solidFill>
                <a:schemeClr val="dk1"/>
              </a:solidFill>
              <a:latin typeface="DM Sans"/>
              <a:ea typeface="DM Sans"/>
              <a:cs typeface="DM Sans"/>
              <a:sym typeface="DM Sans"/>
            </a:endParaRPr>
          </a:p>
          <a:p>
            <a:pPr indent="-311150" lvl="1" marL="914400" rtl="0" algn="l">
              <a:lnSpc>
                <a:spcPct val="115000"/>
              </a:lnSpc>
              <a:spcBef>
                <a:spcPts val="0"/>
              </a:spcBef>
              <a:spcAft>
                <a:spcPts val="0"/>
              </a:spcAft>
              <a:buClr>
                <a:schemeClr val="dk1"/>
              </a:buClr>
              <a:buSzPts val="1300"/>
              <a:buFont typeface="DM Sans"/>
              <a:buChar char="○"/>
            </a:pPr>
            <a:r>
              <a:rPr lang="es" sz="1300">
                <a:solidFill>
                  <a:schemeClr val="dk1"/>
                </a:solidFill>
                <a:latin typeface="DM Sans"/>
                <a:ea typeface="DM Sans"/>
                <a:cs typeface="DM Sans"/>
                <a:sym typeface="DM Sans"/>
              </a:rPr>
              <a:t>Continue working on utility functions (filtering and exporting)</a:t>
            </a:r>
            <a:endParaRPr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chemeClr val="dk1"/>
              </a:buClr>
              <a:buSzPts val="1300"/>
              <a:buFont typeface="DM Sans"/>
              <a:buChar char="●"/>
            </a:pPr>
            <a:r>
              <a:rPr lang="es" sz="1300">
                <a:solidFill>
                  <a:schemeClr val="dk1"/>
                </a:solidFill>
                <a:latin typeface="DM Sans"/>
                <a:ea typeface="DM Sans"/>
                <a:cs typeface="DM Sans"/>
                <a:sym typeface="DM Sans"/>
              </a:rPr>
              <a:t>Neatline Chart</a:t>
            </a:r>
            <a:endParaRPr sz="1300">
              <a:solidFill>
                <a:schemeClr val="dk1"/>
              </a:solidFill>
              <a:latin typeface="DM Sans"/>
              <a:ea typeface="DM Sans"/>
              <a:cs typeface="DM Sans"/>
              <a:sym typeface="DM Sans"/>
            </a:endParaRPr>
          </a:p>
          <a:p>
            <a:pPr indent="-311150" lvl="1" marL="914400" rtl="0" algn="l">
              <a:lnSpc>
                <a:spcPct val="115000"/>
              </a:lnSpc>
              <a:spcBef>
                <a:spcPts val="0"/>
              </a:spcBef>
              <a:spcAft>
                <a:spcPts val="0"/>
              </a:spcAft>
              <a:buClr>
                <a:schemeClr val="dk1"/>
              </a:buClr>
              <a:buSzPts val="1300"/>
              <a:buFont typeface="DM Sans"/>
              <a:buChar char="○"/>
            </a:pPr>
            <a:r>
              <a:rPr lang="es" sz="1300">
                <a:solidFill>
                  <a:schemeClr val="dk1"/>
                </a:solidFill>
                <a:latin typeface="DM Sans"/>
                <a:ea typeface="DM Sans"/>
                <a:cs typeface="DM Sans"/>
                <a:sym typeface="DM Sans"/>
              </a:rPr>
              <a:t>Complete data integration with the heatmap chart and timeline</a:t>
            </a:r>
            <a:endParaRPr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chemeClr val="dk1"/>
              </a:buClr>
              <a:buSzPts val="1300"/>
              <a:buFont typeface="DM Sans"/>
              <a:buChar char="●"/>
            </a:pPr>
            <a:r>
              <a:rPr lang="es" sz="1300">
                <a:solidFill>
                  <a:schemeClr val="dk1"/>
                </a:solidFill>
                <a:latin typeface="DM Sans"/>
                <a:ea typeface="DM Sans"/>
                <a:cs typeface="DM Sans"/>
                <a:sym typeface="DM Sans"/>
              </a:rPr>
              <a:t>D3.js Sunburst</a:t>
            </a:r>
            <a:endParaRPr sz="1300">
              <a:solidFill>
                <a:schemeClr val="dk1"/>
              </a:solidFill>
              <a:latin typeface="DM Sans"/>
              <a:ea typeface="DM Sans"/>
              <a:cs typeface="DM Sans"/>
              <a:sym typeface="DM Sans"/>
            </a:endParaRPr>
          </a:p>
          <a:p>
            <a:pPr indent="-311150" lvl="1" marL="914400" rtl="0" algn="l">
              <a:lnSpc>
                <a:spcPct val="115000"/>
              </a:lnSpc>
              <a:spcBef>
                <a:spcPts val="0"/>
              </a:spcBef>
              <a:spcAft>
                <a:spcPts val="0"/>
              </a:spcAft>
              <a:buClr>
                <a:schemeClr val="dk1"/>
              </a:buClr>
              <a:buSzPts val="1300"/>
              <a:buFont typeface="DM Sans"/>
              <a:buChar char="○"/>
            </a:pPr>
            <a:r>
              <a:rPr lang="es" sz="1300">
                <a:solidFill>
                  <a:schemeClr val="dk1"/>
                </a:solidFill>
                <a:latin typeface="DM Sans"/>
                <a:ea typeface="DM Sans"/>
                <a:cs typeface="DM Sans"/>
                <a:sym typeface="DM Sans"/>
              </a:rPr>
              <a:t>Finalize research for potential solution and begin </a:t>
            </a:r>
            <a:r>
              <a:rPr lang="es" sz="1300">
                <a:solidFill>
                  <a:schemeClr val="dk1"/>
                </a:solidFill>
                <a:latin typeface="DM Sans"/>
                <a:ea typeface="DM Sans"/>
                <a:cs typeface="DM Sans"/>
                <a:sym typeface="DM Sans"/>
              </a:rPr>
              <a:t>visualization</a:t>
            </a:r>
            <a:r>
              <a:rPr lang="es" sz="1300">
                <a:solidFill>
                  <a:schemeClr val="dk1"/>
                </a:solidFill>
                <a:latin typeface="DM Sans"/>
                <a:ea typeface="DM Sans"/>
                <a:cs typeface="DM Sans"/>
                <a:sym typeface="DM Sans"/>
              </a:rPr>
              <a:t> </a:t>
            </a:r>
            <a:r>
              <a:rPr lang="es" sz="1300">
                <a:solidFill>
                  <a:schemeClr val="dk1"/>
                </a:solidFill>
                <a:latin typeface="DM Sans"/>
                <a:ea typeface="DM Sans"/>
                <a:cs typeface="DM Sans"/>
                <a:sym typeface="DM Sans"/>
              </a:rPr>
              <a:t>development</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p:txBody>
      </p:sp>
      <p:sp>
        <p:nvSpPr>
          <p:cNvPr id="480" name="Google Shape;480;p6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Current Plans</a:t>
            </a:r>
            <a:endParaRPr/>
          </a:p>
          <a:p>
            <a:pPr indent="0" lvl="0" marL="0" rtl="0" algn="l">
              <a:spcBef>
                <a:spcPts val="0"/>
              </a:spcBef>
              <a:spcAft>
                <a:spcPts val="0"/>
              </a:spcAft>
              <a:buNone/>
            </a:pPr>
            <a:r>
              <a:rPr lang="es" sz="2400"/>
              <a:t>Keanna Tennyson</a:t>
            </a:r>
            <a:endParaRPr sz="2400"/>
          </a:p>
        </p:txBody>
      </p:sp>
      <p:pic>
        <p:nvPicPr>
          <p:cNvPr id="481" name="Google Shape;481;p69"/>
          <p:cNvPicPr preferRelativeResize="0"/>
          <p:nvPr/>
        </p:nvPicPr>
        <p:blipFill rotWithShape="1">
          <a:blip r:embed="rId3">
            <a:alphaModFix/>
          </a:blip>
          <a:srcRect b="0" l="0" r="25172" t="0"/>
          <a:stretch/>
        </p:blipFill>
        <p:spPr>
          <a:xfrm>
            <a:off x="5340400" y="550450"/>
            <a:ext cx="3040200" cy="1854600"/>
          </a:xfrm>
          <a:prstGeom prst="rect">
            <a:avLst/>
          </a:prstGeom>
          <a:noFill/>
          <a:ln cap="flat" cmpd="sng" w="19050">
            <a:solidFill>
              <a:schemeClr val="dk1"/>
            </a:solidFill>
            <a:prstDash val="solid"/>
            <a:round/>
            <a:headEnd len="sm" w="sm" type="none"/>
            <a:tailEnd len="sm" w="sm" type="none"/>
          </a:ln>
        </p:spPr>
      </p:pic>
      <p:pic>
        <p:nvPicPr>
          <p:cNvPr id="482" name="Google Shape;482;p69"/>
          <p:cNvPicPr preferRelativeResize="0"/>
          <p:nvPr/>
        </p:nvPicPr>
        <p:blipFill>
          <a:blip r:embed="rId4">
            <a:alphaModFix/>
          </a:blip>
          <a:stretch>
            <a:fillRect/>
          </a:stretch>
        </p:blipFill>
        <p:spPr>
          <a:xfrm>
            <a:off x="5340400" y="2811550"/>
            <a:ext cx="3040200" cy="1661128"/>
          </a:xfrm>
          <a:prstGeom prst="rect">
            <a:avLst/>
          </a:prstGeom>
          <a:noFill/>
          <a:ln cap="flat" cmpd="sng" w="19050">
            <a:solidFill>
              <a:schemeClr val="dk1"/>
            </a:solidFill>
            <a:prstDash val="solid"/>
            <a:round/>
            <a:headEnd len="sm" w="sm" type="none"/>
            <a:tailEnd len="sm" w="sm" type="none"/>
          </a:ln>
        </p:spPr>
      </p:pic>
      <p:sp>
        <p:nvSpPr>
          <p:cNvPr id="483" name="Google Shape;483;p69"/>
          <p:cNvSpPr txBox="1"/>
          <p:nvPr/>
        </p:nvSpPr>
        <p:spPr>
          <a:xfrm>
            <a:off x="4936604" y="4472675"/>
            <a:ext cx="3847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chronology sorted by descending birth year</a:t>
            </a:r>
            <a:endParaRPr sz="1000">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Future Plans</a:t>
            </a:r>
            <a:endParaRPr/>
          </a:p>
          <a:p>
            <a:pPr indent="0" lvl="0" marL="0" rtl="0" algn="l">
              <a:spcBef>
                <a:spcPts val="0"/>
              </a:spcBef>
              <a:spcAft>
                <a:spcPts val="0"/>
              </a:spcAft>
              <a:buNone/>
            </a:pPr>
            <a:r>
              <a:rPr lang="es" sz="2400"/>
              <a:t>Keanna Tennyson</a:t>
            </a:r>
            <a:endParaRPr sz="2400"/>
          </a:p>
        </p:txBody>
      </p:sp>
      <p:sp>
        <p:nvSpPr>
          <p:cNvPr id="489" name="Google Shape;489;p70"/>
          <p:cNvSpPr txBox="1"/>
          <p:nvPr/>
        </p:nvSpPr>
        <p:spPr>
          <a:xfrm>
            <a:off x="5228076" y="2238825"/>
            <a:ext cx="3471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Archiviz plugin on Omeka Classic</a:t>
            </a:r>
            <a:endParaRPr sz="1000">
              <a:solidFill>
                <a:schemeClr val="dk1"/>
              </a:solidFill>
              <a:latin typeface="DM Sans"/>
              <a:ea typeface="DM Sans"/>
              <a:cs typeface="DM Sans"/>
              <a:sym typeface="DM Sans"/>
            </a:endParaRPr>
          </a:p>
        </p:txBody>
      </p:sp>
      <p:sp>
        <p:nvSpPr>
          <p:cNvPr id="490" name="Google Shape;490;p70"/>
          <p:cNvSpPr txBox="1"/>
          <p:nvPr>
            <p:ph idx="1" type="body"/>
          </p:nvPr>
        </p:nvSpPr>
        <p:spPr>
          <a:xfrm>
            <a:off x="975000" y="1704800"/>
            <a:ext cx="3387000" cy="2744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Add additional data visualizations</a:t>
            </a:r>
            <a:endParaRPr sz="1400">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Graph visualization plugins on Omeka Classic</a:t>
            </a:r>
            <a:endParaRPr>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External sunburst drill-downs</a:t>
            </a:r>
            <a:endParaRPr>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Conduct usability reviews to validate accessibility requirements</a:t>
            </a:r>
            <a:endParaRPr>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Web Content Accessibility Guidelines (WCAG)</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pic>
        <p:nvPicPr>
          <p:cNvPr id="491" name="Google Shape;491;p70"/>
          <p:cNvPicPr preferRelativeResize="0"/>
          <p:nvPr/>
        </p:nvPicPr>
        <p:blipFill rotWithShape="1">
          <a:blip r:embed="rId3">
            <a:alphaModFix/>
          </a:blip>
          <a:srcRect b="10440" l="44208" r="1667" t="16395"/>
          <a:stretch/>
        </p:blipFill>
        <p:spPr>
          <a:xfrm>
            <a:off x="5228075" y="486875"/>
            <a:ext cx="3471324" cy="1751950"/>
          </a:xfrm>
          <a:prstGeom prst="rect">
            <a:avLst/>
          </a:prstGeom>
          <a:noFill/>
          <a:ln cap="flat" cmpd="sng" w="19050">
            <a:solidFill>
              <a:schemeClr val="dk1"/>
            </a:solidFill>
            <a:prstDash val="solid"/>
            <a:round/>
            <a:headEnd len="sm" w="sm" type="none"/>
            <a:tailEnd len="sm" w="sm" type="none"/>
          </a:ln>
        </p:spPr>
      </p:pic>
      <p:pic>
        <p:nvPicPr>
          <p:cNvPr id="492" name="Google Shape;492;p70"/>
          <p:cNvPicPr preferRelativeResize="0"/>
          <p:nvPr/>
        </p:nvPicPr>
        <p:blipFill>
          <a:blip r:embed="rId4">
            <a:alphaModFix/>
          </a:blip>
          <a:stretch>
            <a:fillRect/>
          </a:stretch>
        </p:blipFill>
        <p:spPr>
          <a:xfrm>
            <a:off x="5728325" y="2825175"/>
            <a:ext cx="2470698" cy="1751949"/>
          </a:xfrm>
          <a:prstGeom prst="rect">
            <a:avLst/>
          </a:prstGeom>
          <a:noFill/>
          <a:ln cap="flat" cmpd="sng" w="19050">
            <a:solidFill>
              <a:schemeClr val="dk1"/>
            </a:solidFill>
            <a:prstDash val="solid"/>
            <a:round/>
            <a:headEnd len="sm" w="sm" type="none"/>
            <a:tailEnd len="sm" w="sm" type="none"/>
          </a:ln>
        </p:spPr>
      </p:pic>
      <p:sp>
        <p:nvSpPr>
          <p:cNvPr id="493" name="Google Shape;493;p70"/>
          <p:cNvSpPr txBox="1"/>
          <p:nvPr/>
        </p:nvSpPr>
        <p:spPr>
          <a:xfrm>
            <a:off x="5728327" y="4577125"/>
            <a:ext cx="2470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zoomable sunburst</a:t>
            </a:r>
            <a:endParaRPr sz="1000">
              <a:solidFill>
                <a:schemeClr val="dk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type="title"/>
          </p:nvPr>
        </p:nvSpPr>
        <p:spPr>
          <a:xfrm>
            <a:off x="2563200" y="1387975"/>
            <a:ext cx="40176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3600"/>
              <a:t>Demo</a:t>
            </a:r>
            <a:endParaRPr b="1" sz="3600"/>
          </a:p>
        </p:txBody>
      </p:sp>
      <p:pic>
        <p:nvPicPr>
          <p:cNvPr id="499" name="Google Shape;499;p71"/>
          <p:cNvPicPr preferRelativeResize="0"/>
          <p:nvPr/>
        </p:nvPicPr>
        <p:blipFill>
          <a:blip r:embed="rId3">
            <a:alphaModFix/>
          </a:blip>
          <a:stretch>
            <a:fillRect/>
          </a:stretch>
        </p:blipFill>
        <p:spPr>
          <a:xfrm>
            <a:off x="152400" y="2346025"/>
            <a:ext cx="8839199" cy="1409494"/>
          </a:xfrm>
          <a:prstGeom prst="rect">
            <a:avLst/>
          </a:prstGeom>
          <a:noFill/>
          <a:ln>
            <a:noFill/>
          </a:ln>
        </p:spPr>
      </p:pic>
      <p:sp>
        <p:nvSpPr>
          <p:cNvPr id="500" name="Google Shape;500;p71"/>
          <p:cNvSpPr txBox="1"/>
          <p:nvPr/>
        </p:nvSpPr>
        <p:spPr>
          <a:xfrm>
            <a:off x="2401650" y="4646000"/>
            <a:ext cx="4340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u="sng">
                <a:solidFill>
                  <a:schemeClr val="hlink"/>
                </a:solidFill>
                <a:latin typeface="DM Sans"/>
                <a:ea typeface="DM Sans"/>
                <a:cs typeface="DM Sans"/>
                <a:sym typeface="DM Sans"/>
                <a:hlinkClick r:id="rId4"/>
              </a:rPr>
              <a:t>Alabama Authors Website</a:t>
            </a:r>
            <a:endParaRPr sz="1000">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idx="1" type="subTitle"/>
          </p:nvPr>
        </p:nvSpPr>
        <p:spPr>
          <a:xfrm>
            <a:off x="5511875" y="2944287"/>
            <a:ext cx="3346200" cy="3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Questions?</a:t>
            </a:r>
            <a:endParaRPr>
              <a:latin typeface="DM Sans"/>
              <a:ea typeface="DM Sans"/>
              <a:cs typeface="DM Sans"/>
              <a:sym typeface="DM Sans"/>
            </a:endParaRPr>
          </a:p>
        </p:txBody>
      </p:sp>
      <p:grpSp>
        <p:nvGrpSpPr>
          <p:cNvPr id="506" name="Google Shape;506;p72"/>
          <p:cNvGrpSpPr/>
          <p:nvPr/>
        </p:nvGrpSpPr>
        <p:grpSpPr>
          <a:xfrm>
            <a:off x="656429" y="1294992"/>
            <a:ext cx="4273645" cy="2553504"/>
            <a:chOff x="4854325" y="1936705"/>
            <a:chExt cx="3569700" cy="2142920"/>
          </a:xfrm>
        </p:grpSpPr>
        <p:sp>
          <p:nvSpPr>
            <p:cNvPr id="507" name="Google Shape;507;p72"/>
            <p:cNvSpPr/>
            <p:nvPr/>
          </p:nvSpPr>
          <p:spPr>
            <a:xfrm>
              <a:off x="5044081" y="1936705"/>
              <a:ext cx="3190200" cy="1990200"/>
            </a:xfrm>
            <a:prstGeom prst="round2SameRect">
              <a:avLst>
                <a:gd fmla="val 5583"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2"/>
            <p:cNvSpPr/>
            <p:nvPr/>
          </p:nvSpPr>
          <p:spPr>
            <a:xfrm rot="10800000">
              <a:off x="4854325" y="3926925"/>
              <a:ext cx="3569700" cy="152700"/>
            </a:xfrm>
            <a:prstGeom prst="round2SameRect">
              <a:avLst>
                <a:gd fmla="val 5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2"/>
            <p:cNvSpPr/>
            <p:nvPr/>
          </p:nvSpPr>
          <p:spPr>
            <a:xfrm>
              <a:off x="6606475" y="2008050"/>
              <a:ext cx="65400" cy="65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0" name="Google Shape;510;p72"/>
          <p:cNvPicPr preferRelativeResize="0"/>
          <p:nvPr/>
        </p:nvPicPr>
        <p:blipFill rotWithShape="1">
          <a:blip r:embed="rId3">
            <a:alphaModFix/>
          </a:blip>
          <a:srcRect b="0" l="1475" r="1475" t="0"/>
          <a:stretch/>
        </p:blipFill>
        <p:spPr>
          <a:xfrm>
            <a:off x="954552" y="1525066"/>
            <a:ext cx="3670200" cy="2052900"/>
          </a:xfrm>
          <a:prstGeom prst="round2SameRect">
            <a:avLst>
              <a:gd fmla="val 5498" name="adj1"/>
              <a:gd fmla="val 0" name="adj2"/>
            </a:avLst>
          </a:prstGeom>
          <a:noFill/>
          <a:ln cap="flat" cmpd="sng" w="9525">
            <a:solidFill>
              <a:srgbClr val="000000"/>
            </a:solidFill>
            <a:prstDash val="solid"/>
            <a:round/>
            <a:headEnd len="sm" w="sm" type="none"/>
            <a:tailEnd len="sm" w="sm" type="none"/>
          </a:ln>
        </p:spPr>
      </p:pic>
      <p:cxnSp>
        <p:nvCxnSpPr>
          <p:cNvPr id="511" name="Google Shape;511;p72"/>
          <p:cNvCxnSpPr/>
          <p:nvPr/>
        </p:nvCxnSpPr>
        <p:spPr>
          <a:xfrm>
            <a:off x="5607225" y="2786694"/>
            <a:ext cx="1976400" cy="0"/>
          </a:xfrm>
          <a:prstGeom prst="straightConnector1">
            <a:avLst/>
          </a:prstGeom>
          <a:noFill/>
          <a:ln cap="flat" cmpd="sng" w="19050">
            <a:solidFill>
              <a:schemeClr val="dk1"/>
            </a:solidFill>
            <a:prstDash val="solid"/>
            <a:round/>
            <a:headEnd len="med" w="med" type="none"/>
            <a:tailEnd len="med" w="med" type="none"/>
          </a:ln>
        </p:spPr>
      </p:cxnSp>
      <p:sp>
        <p:nvSpPr>
          <p:cNvPr id="512" name="Google Shape;512;p72"/>
          <p:cNvSpPr txBox="1"/>
          <p:nvPr>
            <p:ph type="title"/>
          </p:nvPr>
        </p:nvSpPr>
        <p:spPr>
          <a:xfrm>
            <a:off x="5511875" y="1823313"/>
            <a:ext cx="7704000" cy="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Thank you!</a:t>
            </a:r>
            <a:endParaRPr b="1"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1.0 Chronology Data Visualization </a:t>
            </a:r>
            <a:endParaRPr/>
          </a:p>
          <a:p>
            <a:pPr indent="0" lvl="0" marL="0" rtl="0" algn="l">
              <a:spcBef>
                <a:spcPts val="0"/>
              </a:spcBef>
              <a:spcAft>
                <a:spcPts val="0"/>
              </a:spcAft>
              <a:buNone/>
            </a:pPr>
            <a:r>
              <a:rPr lang="es" sz="2400"/>
              <a:t>Cady Pridgeon</a:t>
            </a:r>
            <a:endParaRPr sz="2400"/>
          </a:p>
          <a:p>
            <a:pPr indent="0" lvl="0" marL="0" rtl="0" algn="l">
              <a:spcBef>
                <a:spcPts val="0"/>
              </a:spcBef>
              <a:spcAft>
                <a:spcPts val="0"/>
              </a:spcAft>
              <a:buNone/>
            </a:pPr>
            <a:r>
              <a:t/>
            </a:r>
            <a:endParaRPr sz="2400"/>
          </a:p>
        </p:txBody>
      </p:sp>
      <p:sp>
        <p:nvSpPr>
          <p:cNvPr id="167" name="Google Shape;167;p29"/>
          <p:cNvSpPr txBox="1"/>
          <p:nvPr>
            <p:ph idx="1" type="body"/>
          </p:nvPr>
        </p:nvSpPr>
        <p:spPr>
          <a:xfrm>
            <a:off x="975000" y="1714500"/>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view authors on the Alabama Authors website in a chronology/timeline format to better explore and learn about the authors.</a:t>
            </a:r>
            <a:endParaRPr sz="140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This type of visualization enables users to explore the periods authors were alive and popular in order to facilitate education, understanding, and research of the authors.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r>
              <a:rPr lang="es" sz="1400">
                <a:solidFill>
                  <a:schemeClr val="dk1"/>
                </a:solidFill>
                <a:latin typeface="DM Sans"/>
                <a:ea typeface="DM Sans"/>
                <a:cs typeface="DM Sans"/>
                <a:sym typeface="DM Sans"/>
              </a:rPr>
              <a:t>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1.0 Progress</a:t>
            </a:r>
            <a:endParaRPr/>
          </a:p>
          <a:p>
            <a:pPr indent="0" lvl="0" marL="0" rtl="0" algn="l">
              <a:spcBef>
                <a:spcPts val="0"/>
              </a:spcBef>
              <a:spcAft>
                <a:spcPts val="0"/>
              </a:spcAft>
              <a:buNone/>
            </a:pPr>
            <a:r>
              <a:t/>
            </a:r>
            <a:endParaRPr sz="2400"/>
          </a:p>
        </p:txBody>
      </p:sp>
      <p:sp>
        <p:nvSpPr>
          <p:cNvPr id="173" name="Google Shape;173;p30"/>
          <p:cNvSpPr txBox="1"/>
          <p:nvPr/>
        </p:nvSpPr>
        <p:spPr>
          <a:xfrm>
            <a:off x="5656013" y="1842625"/>
            <a:ext cx="1937100" cy="14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p:txBody>
      </p:sp>
      <p:sp>
        <p:nvSpPr>
          <p:cNvPr id="174" name="Google Shape;174;p30"/>
          <p:cNvSpPr txBox="1"/>
          <p:nvPr/>
        </p:nvSpPr>
        <p:spPr>
          <a:xfrm>
            <a:off x="2871449" y="4378818"/>
            <a:ext cx="3401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chronology</a:t>
            </a:r>
            <a:endParaRPr sz="1000">
              <a:solidFill>
                <a:schemeClr val="dk1"/>
              </a:solidFill>
              <a:latin typeface="DM Sans"/>
              <a:ea typeface="DM Sans"/>
              <a:cs typeface="DM Sans"/>
              <a:sym typeface="DM Sans"/>
            </a:endParaRPr>
          </a:p>
        </p:txBody>
      </p:sp>
      <p:sp>
        <p:nvSpPr>
          <p:cNvPr id="175" name="Google Shape;175;p30"/>
          <p:cNvSpPr txBox="1"/>
          <p:nvPr/>
        </p:nvSpPr>
        <p:spPr>
          <a:xfrm>
            <a:off x="5656013" y="1959525"/>
            <a:ext cx="1653300" cy="13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p:txBody>
      </p:sp>
      <p:pic>
        <p:nvPicPr>
          <p:cNvPr id="176" name="Google Shape;176;p30"/>
          <p:cNvPicPr preferRelativeResize="0"/>
          <p:nvPr/>
        </p:nvPicPr>
        <p:blipFill>
          <a:blip r:embed="rId3">
            <a:alphaModFix/>
          </a:blip>
          <a:stretch>
            <a:fillRect/>
          </a:stretch>
        </p:blipFill>
        <p:spPr>
          <a:xfrm>
            <a:off x="1691988" y="1268425"/>
            <a:ext cx="5760000" cy="3110401"/>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1.1 Chronology Data Visualization </a:t>
            </a:r>
            <a:endParaRPr/>
          </a:p>
          <a:p>
            <a:pPr indent="0" lvl="0" marL="0" rtl="0" algn="l">
              <a:spcBef>
                <a:spcPts val="0"/>
              </a:spcBef>
              <a:spcAft>
                <a:spcPts val="0"/>
              </a:spcAft>
              <a:buNone/>
            </a:pPr>
            <a:r>
              <a:rPr lang="es" sz="2400"/>
              <a:t>Cady Pridgeon</a:t>
            </a:r>
            <a:endParaRPr sz="2400"/>
          </a:p>
        </p:txBody>
      </p:sp>
      <p:sp>
        <p:nvSpPr>
          <p:cNvPr id="182" name="Google Shape;182;p31"/>
          <p:cNvSpPr txBox="1"/>
          <p:nvPr>
            <p:ph idx="1" type="body"/>
          </p:nvPr>
        </p:nvSpPr>
        <p:spPr>
          <a:xfrm>
            <a:off x="975000" y="1714500"/>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be able to see author names, birth years, death years, and image when I hover over or select nodes in order to quickly learn about the author without having to navigate to their details page.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Allowing users to see important information at a glance on the visualization supports their exploration and search of authors. It also helps to differentiate nodes within the visualization.</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1.1 Progress</a:t>
            </a:r>
            <a:endParaRPr/>
          </a:p>
          <a:p>
            <a:pPr indent="0" lvl="0" marL="0" rtl="0" algn="l">
              <a:spcBef>
                <a:spcPts val="0"/>
              </a:spcBef>
              <a:spcAft>
                <a:spcPts val="0"/>
              </a:spcAft>
              <a:buNone/>
            </a:pPr>
            <a:r>
              <a:t/>
            </a:r>
            <a:endParaRPr sz="2400"/>
          </a:p>
        </p:txBody>
      </p:sp>
      <p:sp>
        <p:nvSpPr>
          <p:cNvPr id="188" name="Google Shape;188;p32"/>
          <p:cNvSpPr txBox="1"/>
          <p:nvPr/>
        </p:nvSpPr>
        <p:spPr>
          <a:xfrm>
            <a:off x="1352825" y="2258850"/>
            <a:ext cx="4625700" cy="17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p:txBody>
      </p:sp>
      <p:sp>
        <p:nvSpPr>
          <p:cNvPr id="189" name="Google Shape;189;p32"/>
          <p:cNvSpPr txBox="1"/>
          <p:nvPr/>
        </p:nvSpPr>
        <p:spPr>
          <a:xfrm>
            <a:off x="2531712" y="4370500"/>
            <a:ext cx="4080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chronology</a:t>
            </a:r>
            <a:endParaRPr sz="1000">
              <a:solidFill>
                <a:schemeClr val="dk1"/>
              </a:solidFill>
              <a:latin typeface="DM Sans"/>
              <a:ea typeface="DM Sans"/>
              <a:cs typeface="DM Sans"/>
              <a:sym typeface="DM Sans"/>
            </a:endParaRPr>
          </a:p>
        </p:txBody>
      </p:sp>
      <p:pic>
        <p:nvPicPr>
          <p:cNvPr id="190" name="Google Shape;190;p32"/>
          <p:cNvPicPr preferRelativeResize="0"/>
          <p:nvPr/>
        </p:nvPicPr>
        <p:blipFill>
          <a:blip r:embed="rId3">
            <a:alphaModFix/>
          </a:blip>
          <a:stretch>
            <a:fillRect/>
          </a:stretch>
        </p:blipFill>
        <p:spPr>
          <a:xfrm>
            <a:off x="1692000" y="1260092"/>
            <a:ext cx="5760000" cy="3110401"/>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1.2 Chronology Data Visualization </a:t>
            </a:r>
            <a:endParaRPr/>
          </a:p>
          <a:p>
            <a:pPr indent="0" lvl="0" marL="0" rtl="0" algn="l">
              <a:spcBef>
                <a:spcPts val="0"/>
              </a:spcBef>
              <a:spcAft>
                <a:spcPts val="0"/>
              </a:spcAft>
              <a:buNone/>
            </a:pPr>
            <a:r>
              <a:rPr lang="es" sz="2400"/>
              <a:t>Cady Pridgeon</a:t>
            </a:r>
            <a:endParaRPr sz="2400"/>
          </a:p>
        </p:txBody>
      </p:sp>
      <p:sp>
        <p:nvSpPr>
          <p:cNvPr id="196" name="Google Shape;196;p33"/>
          <p:cNvSpPr txBox="1"/>
          <p:nvPr>
            <p:ph idx="1" type="body"/>
          </p:nvPr>
        </p:nvSpPr>
        <p:spPr>
          <a:xfrm>
            <a:off x="975000" y="1714500"/>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be able to interact with author nodes on the visualization to access their details page, allowing me to quickly learn more about authors directly from the chronology.</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There are detailed pages for each author in the database, so it would support research and education about authors by permitting users to access these informative pages straight from a visualization.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ist Slides for meeting by Slidesgo">
  <a:themeElements>
    <a:clrScheme name="Simple Light">
      <a:dk1>
        <a:srgbClr val="3F4252"/>
      </a:dk1>
      <a:lt1>
        <a:srgbClr val="F5F5F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3F42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